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80" r:id="rId3"/>
    <p:sldId id="290" r:id="rId4"/>
    <p:sldId id="264" r:id="rId5"/>
    <p:sldId id="263" r:id="rId6"/>
    <p:sldId id="279" r:id="rId7"/>
    <p:sldId id="276" r:id="rId8"/>
    <p:sldId id="277" r:id="rId9"/>
    <p:sldId id="281" r:id="rId10"/>
    <p:sldId id="282" r:id="rId11"/>
    <p:sldId id="283" r:id="rId12"/>
    <p:sldId id="284" r:id="rId13"/>
    <p:sldId id="288" r:id="rId14"/>
    <p:sldId id="287" r:id="rId15"/>
    <p:sldId id="285" r:id="rId16"/>
    <p:sldId id="291" r:id="rId17"/>
    <p:sldId id="286" r:id="rId18"/>
    <p:sldId id="270" r:id="rId19"/>
  </p:sldIdLst>
  <p:sldSz cx="12192000" cy="6858000"/>
  <p:notesSz cx="6858000" cy="9144000"/>
  <p:embeddedFontLst>
    <p:embeddedFont>
      <p:font typeface="Noto Sans KR Bold" panose="020B0200000000000000" charset="-127"/>
      <p:bold r:id="rId20"/>
    </p:embeddedFont>
    <p:embeddedFont>
      <p:font typeface="Noto Sans KR Regular" panose="020B020000000000000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15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DUKYOON" initials="D" lastIdx="2" clrIdx="1">
    <p:extLst>
      <p:ext uri="{19B8F6BF-5375-455C-9EA6-DF929625EA0E}">
        <p15:presenceInfo xmlns:p15="http://schemas.microsoft.com/office/powerpoint/2012/main" userId="8d2951b7b162fc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7FF"/>
    <a:srgbClr val="262626"/>
    <a:srgbClr val="44499C"/>
    <a:srgbClr val="BBBBBB"/>
    <a:srgbClr val="DDDDDD"/>
    <a:srgbClr val="EEEEEE"/>
    <a:srgbClr val="626262"/>
    <a:srgbClr val="EAEAEA"/>
    <a:srgbClr val="5D5D5D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488" autoAdjust="0"/>
    <p:restoredTop sz="96513" autoAdjust="0"/>
  </p:normalViewPr>
  <p:slideViewPr>
    <p:cSldViewPr snapToGrid="0" showGuides="1">
      <p:cViewPr varScale="1">
        <p:scale>
          <a:sx n="85" d="100"/>
          <a:sy n="85" d="100"/>
        </p:scale>
        <p:origin x="23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04T11:36:10.761" idx="1">
    <p:pos x="7024" y="466"/>
    <p:text>사진을 불러와서 맨 뒤로 보내기를 적용하시면 사진을 배경으로 적용하실 수 있습니다.
2번과 3번 슬라이드가 사진을 배경으로 적용한 예시입니다. 예시 사진을 그대로 사용하셔도 됩니다.
물론 사진이 아닌 단색 배경을 사용하셔도 되고요!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04T15:40:57.474" idx="8">
    <p:pos x="1439" y="745"/>
    <p:text>목차 스타일을 두 가지 버전으로 만들어 두었습니다. 두 가지 버전 중 하나를 선택해서 사용하시면 됩니다. 사용하시지 않는 버전의 페이지는 삭제하시면 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04T15:41:42.853" idx="6">
    <p:pos x="7314" y="352"/>
    <p:text>배경으로 사진을 넣고 그 위에 단색 배경을 만들어 둔 버전의 표지입니다. 세 가지 버전 중 한 가지를 선택해서 사용하시면 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04T15:43:46.495" idx="13">
    <p:pos x="7063" y="1232"/>
    <p:text>그래프 옆에 내용을 적고 싶으실 경우, 슬라이드 복제를 하신 후 표를 삭제하시고 표가 있던 자리에 텍스트 상자를 넣어서 사용하시면 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04T15:43:46.495" idx="10">
    <p:pos x="7063" y="1232"/>
    <p:text>그래프 옆에 내용을 적고 싶으실 경우, 슬라이드 복제를 하신 후 표를 삭제하시고 표가 있던 자리에 텍스트 상자를 넣어서 사용하시면 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04T15:37:13.709" idx="11">
    <p:pos x="6042" y="1509"/>
    <p:text>아이콘 외 사진으로 흰 색 동그라미를 채우셔도 좋습니다.</p:text>
    <p:extLst>
      <p:ext uri="{C676402C-5697-4E1C-873F-D02D1690AC5C}">
        <p15:threadingInfo xmlns:p15="http://schemas.microsoft.com/office/powerpoint/2012/main" timeZoneBias="-540"/>
      </p:ext>
    </p:extLst>
  </p:cm>
  <p:cm authorId="1" dt="2021-02-04T15:38:51.632" idx="12">
    <p:pos x="6042" y="1645"/>
    <p:text>아이콘에 오른쪽 마우스로 클릭하시면 그래픽 변경이 나옵니다. 그래픽 변경에서 (파일에서)를 선택하시면 r갖고 계시는 사진으로 변경하실 수 있습니다.</p:text>
    <p:extLst>
      <p:ext uri="{C676402C-5697-4E1C-873F-D02D1690AC5C}">
        <p15:threadingInfo xmlns:p15="http://schemas.microsoft.com/office/powerpoint/2012/main" timeZoneBias="-540">
          <p15:parentCm authorId="1" idx="11"/>
        </p15:threadingInfo>
      </p:ext>
    </p:extLst>
  </p:cm>
</p:cmLst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99225-3295-4BCB-8F16-BF6E8A550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655E4F-AE69-4359-89A0-3BC64E42C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A4E478-4C14-4B29-83C6-951A57B8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1618F-E95E-4DA3-A733-403F68D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8C8D7D-ED09-411E-899F-EAB648B0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8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7FEC3-D766-47FD-9B2F-120F5D7D9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CEFE0D-DC41-47AC-8AC8-88E57980C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70CC1-3DBB-4033-AF65-A095F0A2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219F81-1840-44C4-BBDE-B5D757E4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CD7DB-3A65-40F5-9CFE-A76A8D82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43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ED0C5B-3AC0-4253-9615-F7D38800B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9B4A08-BC82-4AD0-94C6-A3DFC6921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6FD269-4DB0-4113-86A2-729B2AA46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5F1440-C2CF-40D9-A809-EA41A6C1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6192D-4F15-4CBE-AC19-E489AC71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77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ED20D-4E22-4E86-8865-C5456F62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506B81-B207-49A6-A1BE-E192E35EA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0FF9F-EAE1-4F22-AA99-4E4AFBF3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3CDC3-7E03-47B0-94E1-23F40B09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371E-4E46-4F8E-B33E-DF63F3EC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01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CF884-12E3-4941-9C83-AE9687E7C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8BE761-CF6A-4692-850C-7BA6AE074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43638-F09F-4401-B063-22B928FBA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D4B6BA-BCB9-4965-BF46-76E40074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E1E0F6-EF9A-483A-BD81-1E2C2CA6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4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A2D8B-9AA1-404A-8752-DBECEB44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1AB990-53E6-43D0-8733-604CD6744C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68C5F-B234-4093-BD68-D5CE54EDC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586652-A9BF-41F4-A113-CE14FF65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DB79FF-F925-4F1C-8A69-3517EACF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1B19BB-8B28-4EC9-81F0-FA52B4E3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63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461E9-71B4-43B8-A3A6-794D38AB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16F94B-8E19-46FE-8514-0F4DEE0FC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8971C2-8593-4144-A66E-20EEB79E1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E38F7BD-8F49-48CA-8B1A-53A9F16C82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DB93A6-C272-41FB-A286-44DCEED6D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BB3D0F-D515-48AD-8832-B96F6864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3C200-6E24-4F3A-B6A0-A170EAA58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24AFA4-8E34-4585-A254-BCC88DF1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44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CA14B-39ED-4A83-82F1-9F4F7B71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EFA336-B19B-404E-8002-D30DD0DC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30567A-0699-4A7F-9579-8D4F18CDB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11623-B73A-4857-9DA6-1322ED07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529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B1DDB2-CB73-4A42-ABBD-2A2EBA8F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90BA69-6111-489B-95CF-682E93979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2AE9D1-E435-4116-93E6-1B464E8ED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22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86F42-C1DE-4CA0-868A-DA9933DE6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E5AC27-8F0C-47F3-9387-E93EE0EDC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95904A-3021-4328-96CA-E4139C1EC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4D3800-EFB4-497E-B174-DF38CD7D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FB0361-0BD6-4B05-9D64-33C9380E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9E58E8-EAB2-428D-B3F4-F3ACDFC3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2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5E219-266B-48EB-8148-7199ED70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11C823-AF0A-419B-9168-C5B4F18E9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D723B5-D9C3-4332-9833-CE9975099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28A780-68E6-4DC4-BDB2-50D404BA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23CD99-71BC-4431-8E69-B68EC760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51949A-DAA2-40A5-BC95-AE73E5F42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2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F92E4A-8565-4C79-96C2-F41E43E3C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098ED-C945-4559-AEB0-4425071A9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4AE61-E473-49D6-A486-45D250807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BCC5D02E-B8A6-411B-8263-7FADFEA99313}" type="datetimeFigureOut">
              <a:rPr lang="ko-KR" altLang="en-US" smtClean="0"/>
              <a:pPr/>
              <a:t>2024-01-17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F4CC7D-746D-4465-A7B3-BD90E690D2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F34F4-CF5B-4662-A350-C492CE2C9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8F6BF665-E787-498C-A139-96DC43B4F5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0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Noto Sans KR Regula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comments" Target="../comments/commen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C9EAA-9067-4F5A-90B2-376F07B8C832}"/>
              </a:ext>
            </a:extLst>
          </p:cNvPr>
          <p:cNvSpPr txBox="1"/>
          <p:nvPr/>
        </p:nvSpPr>
        <p:spPr>
          <a:xfrm>
            <a:off x="3363724" y="2632201"/>
            <a:ext cx="5464560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ko-KR" altLang="en-US" sz="5200" spc="-150" dirty="0" err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던전배틀</a:t>
            </a:r>
            <a:r>
              <a:rPr lang="ko-KR" altLang="en-US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Text RPG</a:t>
            </a:r>
            <a:endParaRPr lang="ko-KR" altLang="en-US" sz="52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C9A0D5-C454-400A-8C39-C15340C52F70}"/>
              </a:ext>
            </a:extLst>
          </p:cNvPr>
          <p:cNvSpPr txBox="1"/>
          <p:nvPr/>
        </p:nvSpPr>
        <p:spPr>
          <a:xfrm>
            <a:off x="5357795" y="3320376"/>
            <a:ext cx="1476416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r>
            <a:r>
              <a:rPr lang="ko-KR" altLang="en-US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en-US" altLang="ko-KR" sz="52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5152150" y="5890022"/>
            <a:ext cx="176106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9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https://nbcamp.spartacodingclub.kr</a:t>
            </a:r>
            <a:endParaRPr lang="ko-KR" altLang="en-US" sz="9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9CD8D8-54B6-7F3D-552F-4B33AF161505}"/>
              </a:ext>
            </a:extLst>
          </p:cNvPr>
          <p:cNvSpPr txBox="1"/>
          <p:nvPr/>
        </p:nvSpPr>
        <p:spPr>
          <a:xfrm>
            <a:off x="2056523" y="4391622"/>
            <a:ext cx="8078951" cy="405683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ko-KR" altLang="en-US" sz="2400" spc="-150" dirty="0" err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길기범</a:t>
            </a:r>
            <a:r>
              <a:rPr lang="ko-KR" altLang="en-US" sz="24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· </a:t>
            </a:r>
            <a:r>
              <a:rPr lang="ko-KR" altLang="en-US" sz="24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이서현 </a:t>
            </a:r>
            <a:r>
              <a:rPr lang="en-US" altLang="ko-KR" sz="24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· </a:t>
            </a:r>
            <a:r>
              <a:rPr lang="ko-KR" altLang="en-US" sz="24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정현우</a:t>
            </a:r>
            <a:r>
              <a:rPr lang="en-US" altLang="ko-KR" sz="24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· </a:t>
            </a:r>
            <a:r>
              <a:rPr lang="ko-KR" altLang="en-US" sz="24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신은지</a:t>
            </a:r>
            <a:endParaRPr lang="en-US" altLang="ko-KR" sz="24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DDCCAF-E3F1-E657-E8D2-0E7499184DFC}"/>
              </a:ext>
            </a:extLst>
          </p:cNvPr>
          <p:cNvSpPr txBox="1"/>
          <p:nvPr/>
        </p:nvSpPr>
        <p:spPr>
          <a:xfrm>
            <a:off x="5286462" y="2451568"/>
            <a:ext cx="1619083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프로그래밍 심화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팀과제</a:t>
            </a:r>
            <a:endParaRPr lang="ko-KR" altLang="en-US" sz="1100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래픽 15">
            <a:extLst>
              <a:ext uri="{FF2B5EF4-FFF2-40B4-BE49-F238E27FC236}">
                <a16:creationId xmlns:a16="http://schemas.microsoft.com/office/drawing/2014/main" id="{EAD2B2A4-D387-AF3A-CA77-8F4E52D56F8D}"/>
              </a:ext>
            </a:extLst>
          </p:cNvPr>
          <p:cNvGrpSpPr/>
          <p:nvPr/>
        </p:nvGrpSpPr>
        <p:grpSpPr>
          <a:xfrm>
            <a:off x="5693568" y="5737185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66AF985F-7966-DEA2-E38B-6ED163E90EE2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F81BCA3C-B700-813F-E864-85CE7887B1A9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06A58C94-44CF-BD7A-1C36-F87582818443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92819053-46CD-95B8-4C9A-AC6747FE296F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27A6A99E-D8CA-1321-8067-9FCE699F336C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47BA5435-1505-7F82-05F9-8FD7953823BB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A1FB7DF6-5997-7C2A-7F4E-C17A449A4B1D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0805BAAD-391A-B4B1-F00A-294E1D3BDC86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96903A2-236C-2158-F4A5-388A694EE0A6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CB583BAF-362F-68A1-0560-C019749F033D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1388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6DA4773-B6BD-4E44-A2F6-61B017A5A1BA}"/>
              </a:ext>
            </a:extLst>
          </p:cNvPr>
          <p:cNvGrpSpPr/>
          <p:nvPr/>
        </p:nvGrpSpPr>
        <p:grpSpPr>
          <a:xfrm>
            <a:off x="509890" y="1386492"/>
            <a:ext cx="141051" cy="141051"/>
            <a:chOff x="5885234" y="2188723"/>
            <a:chExt cx="282102" cy="28210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651087F-EF4E-43C7-B93A-E28DAE9BCC17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D4ADD2-A568-43D9-839C-3E1CF62925EB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D90FCC0-7B86-486D-B9E0-8AAF15B956E0}"/>
              </a:ext>
            </a:extLst>
          </p:cNvPr>
          <p:cNvGrpSpPr/>
          <p:nvPr/>
        </p:nvGrpSpPr>
        <p:grpSpPr>
          <a:xfrm>
            <a:off x="509890" y="5306505"/>
            <a:ext cx="141051" cy="141051"/>
            <a:chOff x="5885234" y="2188723"/>
            <a:chExt cx="282102" cy="282102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7A9F738-14AA-46E2-A860-599BE2F8B3E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303334E-591F-47BE-B387-DB30C9716946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44EDE0-BEED-4547-BBF6-3296FB85BC43}"/>
              </a:ext>
            </a:extLst>
          </p:cNvPr>
          <p:cNvGrpSpPr/>
          <p:nvPr/>
        </p:nvGrpSpPr>
        <p:grpSpPr>
          <a:xfrm>
            <a:off x="11522007" y="1386492"/>
            <a:ext cx="141051" cy="141051"/>
            <a:chOff x="5885234" y="2188723"/>
            <a:chExt cx="282102" cy="282102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C4448CB-6BFD-4803-BA73-DEF2BA486730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89CE9F4-425A-4FE5-B1FC-F8677E982A63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203BE0A-D060-4346-A468-7AB7153D4123}"/>
              </a:ext>
            </a:extLst>
          </p:cNvPr>
          <p:cNvGrpSpPr/>
          <p:nvPr/>
        </p:nvGrpSpPr>
        <p:grpSpPr>
          <a:xfrm>
            <a:off x="11522007" y="3346498"/>
            <a:ext cx="141051" cy="141051"/>
            <a:chOff x="5885234" y="2188723"/>
            <a:chExt cx="282102" cy="28210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CC7A976-2B64-48B4-96FE-8C88BABC7EE9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F68EB2C-E2F4-43B8-AF95-375E44D5432C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8B1D2F7-5550-4C0D-AE5C-CFD90244E14D}"/>
              </a:ext>
            </a:extLst>
          </p:cNvPr>
          <p:cNvGrpSpPr/>
          <p:nvPr/>
        </p:nvGrpSpPr>
        <p:grpSpPr>
          <a:xfrm>
            <a:off x="11522007" y="5306505"/>
            <a:ext cx="141051" cy="141051"/>
            <a:chOff x="5885234" y="2188723"/>
            <a:chExt cx="282102" cy="282102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8C6177C-42AE-4DF0-B3E4-C74F9DBCB19D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D7B5AF7B-2657-42BC-8F17-A2FA4FF5862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7" name="오른쪽 대괄호 166">
            <a:extLst>
              <a:ext uri="{FF2B5EF4-FFF2-40B4-BE49-F238E27FC236}">
                <a16:creationId xmlns:a16="http://schemas.microsoft.com/office/drawing/2014/main" id="{C9D0D369-322D-4295-80B7-C7B0763E36A5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1B677B73-D0D3-493E-ACDA-2502CA0B5279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CB50FFB9-54F2-4897-AB9C-00FBFA996E28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23AB3E1-E797-404F-8EE3-DD2AEBAC39CD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래픽 15">
            <a:extLst>
              <a:ext uri="{FF2B5EF4-FFF2-40B4-BE49-F238E27FC236}">
                <a16:creationId xmlns:a16="http://schemas.microsoft.com/office/drawing/2014/main" id="{027EEEE6-781A-4919-A0CF-30DBA0F72EA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BC20178F-9741-40AA-BF5E-DD205EF572AB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F317BA0-795C-4F8B-BAC8-F45591736C41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6A3B37D9-891F-41A5-A4A9-14882E179C03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C8BF2FA-5D75-4331-B758-75433F77CCC9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E492C605-F7E7-49A5-8EA4-F4294CD84B9E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C8E98AF-7CD2-458D-ACD2-3AD3677627B2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2AB0D5D5-9EA3-4D46-AD3A-A9D154466B60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1F9779C7-2A97-4C37-8B1A-D450E62F01D8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02F37B2-666A-4B67-938D-AAF09D82FB39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3F4CF4DA-038B-47A0-B04B-C9F5BAAF41C3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811225-56E1-3AAC-8594-7B5922CB93D3}"/>
              </a:ext>
            </a:extLst>
          </p:cNvPr>
          <p:cNvSpPr txBox="1"/>
          <p:nvPr/>
        </p:nvSpPr>
        <p:spPr>
          <a:xfrm>
            <a:off x="4550260" y="832809"/>
            <a:ext cx="3122700" cy="86734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5400" b="1" i="0" dirty="0">
                <a:solidFill>
                  <a:srgbClr val="1F2328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구현 기능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4C5D19-18EF-7137-D09F-34DACAF1697B}"/>
              </a:ext>
            </a:extLst>
          </p:cNvPr>
          <p:cNvSpPr txBox="1"/>
          <p:nvPr/>
        </p:nvSpPr>
        <p:spPr>
          <a:xfrm>
            <a:off x="5050639" y="1613836"/>
            <a:ext cx="1887903" cy="31335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선택 요구 사항</a:t>
            </a:r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4450291-5714-ED2D-9601-FA000D12D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677" y="2883124"/>
            <a:ext cx="2392339" cy="308033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9792E23-899F-E044-045C-B1D78C4E2083}"/>
              </a:ext>
            </a:extLst>
          </p:cNvPr>
          <p:cNvSpPr txBox="1"/>
          <p:nvPr/>
        </p:nvSpPr>
        <p:spPr>
          <a:xfrm>
            <a:off x="3080004" y="2012446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07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5F37BD6-5168-B637-97B3-45FA64CEB84F}"/>
              </a:ext>
            </a:extLst>
          </p:cNvPr>
          <p:cNvSpPr/>
          <p:nvPr/>
        </p:nvSpPr>
        <p:spPr>
          <a:xfrm>
            <a:off x="3026168" y="2385062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B33A2E88-8453-F83C-E48D-CC06CF2695CE}"/>
              </a:ext>
            </a:extLst>
          </p:cNvPr>
          <p:cNvCxnSpPr>
            <a:cxnSpLocks/>
          </p:cNvCxnSpPr>
          <p:nvPr/>
        </p:nvCxnSpPr>
        <p:spPr>
          <a:xfrm>
            <a:off x="3010923" y="2385062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D7E7E16-7C8B-93C0-D391-D9A9A9DB563C}"/>
              </a:ext>
            </a:extLst>
          </p:cNvPr>
          <p:cNvSpPr txBox="1"/>
          <p:nvPr/>
        </p:nvSpPr>
        <p:spPr>
          <a:xfrm>
            <a:off x="2622320" y="2538140"/>
            <a:ext cx="1402679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승리 시 보상 추가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A491225-8088-69C5-AAD6-17D9F659E794}"/>
              </a:ext>
            </a:extLst>
          </p:cNvPr>
          <p:cNvSpPr txBox="1"/>
          <p:nvPr/>
        </p:nvSpPr>
        <p:spPr>
          <a:xfrm>
            <a:off x="7810848" y="2012446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08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E536DD0-B397-7B30-18B2-C75A86FE7D81}"/>
              </a:ext>
            </a:extLst>
          </p:cNvPr>
          <p:cNvSpPr/>
          <p:nvPr/>
        </p:nvSpPr>
        <p:spPr>
          <a:xfrm>
            <a:off x="7757012" y="2385062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3DAE969B-FB00-B5AF-72B6-B85C06B0CA96}"/>
              </a:ext>
            </a:extLst>
          </p:cNvPr>
          <p:cNvCxnSpPr>
            <a:cxnSpLocks/>
          </p:cNvCxnSpPr>
          <p:nvPr/>
        </p:nvCxnSpPr>
        <p:spPr>
          <a:xfrm>
            <a:off x="7741767" y="2385062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200FB49-E037-FC8E-CF52-C6410C2F886B}"/>
              </a:ext>
            </a:extLst>
          </p:cNvPr>
          <p:cNvSpPr txBox="1"/>
          <p:nvPr/>
        </p:nvSpPr>
        <p:spPr>
          <a:xfrm>
            <a:off x="7543919" y="2538140"/>
            <a:ext cx="1021164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레벨업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0" name="그림 59">
            <a:extLst>
              <a:ext uri="{FF2B5EF4-FFF2-40B4-BE49-F238E27FC236}">
                <a16:creationId xmlns:a16="http://schemas.microsoft.com/office/drawing/2014/main" id="{13E7850F-A6A0-3ADD-9A61-0D3C756EE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046" y="2883124"/>
            <a:ext cx="3705225" cy="25146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F2B53B0E-ADA7-FBC8-47B2-DCA82C8E37FA}"/>
              </a:ext>
            </a:extLst>
          </p:cNvPr>
          <p:cNvSpPr/>
          <p:nvPr/>
        </p:nvSpPr>
        <p:spPr>
          <a:xfrm>
            <a:off x="5614065" y="3696099"/>
            <a:ext cx="851404" cy="584896"/>
          </a:xfrm>
          <a:prstGeom prst="rightArrow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3418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6DA4773-B6BD-4E44-A2F6-61B017A5A1BA}"/>
              </a:ext>
            </a:extLst>
          </p:cNvPr>
          <p:cNvGrpSpPr/>
          <p:nvPr/>
        </p:nvGrpSpPr>
        <p:grpSpPr>
          <a:xfrm>
            <a:off x="509890" y="1386492"/>
            <a:ext cx="141051" cy="141051"/>
            <a:chOff x="5885234" y="2188723"/>
            <a:chExt cx="282102" cy="28210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651087F-EF4E-43C7-B93A-E28DAE9BCC17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D4ADD2-A568-43D9-839C-3E1CF62925EB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D90FCC0-7B86-486D-B9E0-8AAF15B956E0}"/>
              </a:ext>
            </a:extLst>
          </p:cNvPr>
          <p:cNvGrpSpPr/>
          <p:nvPr/>
        </p:nvGrpSpPr>
        <p:grpSpPr>
          <a:xfrm>
            <a:off x="509890" y="5306505"/>
            <a:ext cx="141051" cy="141051"/>
            <a:chOff x="5885234" y="2188723"/>
            <a:chExt cx="282102" cy="282102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7A9F738-14AA-46E2-A860-599BE2F8B3E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303334E-591F-47BE-B387-DB30C9716946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44EDE0-BEED-4547-BBF6-3296FB85BC43}"/>
              </a:ext>
            </a:extLst>
          </p:cNvPr>
          <p:cNvGrpSpPr/>
          <p:nvPr/>
        </p:nvGrpSpPr>
        <p:grpSpPr>
          <a:xfrm>
            <a:off x="11522007" y="1386492"/>
            <a:ext cx="141051" cy="141051"/>
            <a:chOff x="5885234" y="2188723"/>
            <a:chExt cx="282102" cy="282102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C4448CB-6BFD-4803-BA73-DEF2BA486730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89CE9F4-425A-4FE5-B1FC-F8677E982A63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203BE0A-D060-4346-A468-7AB7153D4123}"/>
              </a:ext>
            </a:extLst>
          </p:cNvPr>
          <p:cNvGrpSpPr/>
          <p:nvPr/>
        </p:nvGrpSpPr>
        <p:grpSpPr>
          <a:xfrm>
            <a:off x="11522007" y="3346498"/>
            <a:ext cx="141051" cy="141051"/>
            <a:chOff x="5885234" y="2188723"/>
            <a:chExt cx="282102" cy="28210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CC7A976-2B64-48B4-96FE-8C88BABC7EE9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F68EB2C-E2F4-43B8-AF95-375E44D5432C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8B1D2F7-5550-4C0D-AE5C-CFD90244E14D}"/>
              </a:ext>
            </a:extLst>
          </p:cNvPr>
          <p:cNvGrpSpPr/>
          <p:nvPr/>
        </p:nvGrpSpPr>
        <p:grpSpPr>
          <a:xfrm>
            <a:off x="11522007" y="5306505"/>
            <a:ext cx="141051" cy="141051"/>
            <a:chOff x="5885234" y="2188723"/>
            <a:chExt cx="282102" cy="282102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8C6177C-42AE-4DF0-B3E4-C74F9DBCB19D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D7B5AF7B-2657-42BC-8F17-A2FA4FF5862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7" name="오른쪽 대괄호 166">
            <a:extLst>
              <a:ext uri="{FF2B5EF4-FFF2-40B4-BE49-F238E27FC236}">
                <a16:creationId xmlns:a16="http://schemas.microsoft.com/office/drawing/2014/main" id="{C9D0D369-322D-4295-80B7-C7B0763E36A5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1B677B73-D0D3-493E-ACDA-2502CA0B5279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CB50FFB9-54F2-4897-AB9C-00FBFA996E28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23AB3E1-E797-404F-8EE3-DD2AEBAC39CD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래픽 15">
            <a:extLst>
              <a:ext uri="{FF2B5EF4-FFF2-40B4-BE49-F238E27FC236}">
                <a16:creationId xmlns:a16="http://schemas.microsoft.com/office/drawing/2014/main" id="{027EEEE6-781A-4919-A0CF-30DBA0F72EA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BC20178F-9741-40AA-BF5E-DD205EF572AB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F317BA0-795C-4F8B-BAC8-F45591736C41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6A3B37D9-891F-41A5-A4A9-14882E179C03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C8BF2FA-5D75-4331-B758-75433F77CCC9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E492C605-F7E7-49A5-8EA4-F4294CD84B9E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C8E98AF-7CD2-458D-ACD2-3AD3677627B2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2AB0D5D5-9EA3-4D46-AD3A-A9D154466B60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1F9779C7-2A97-4C37-8B1A-D450E62F01D8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02F37B2-666A-4B67-938D-AAF09D82FB39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3F4CF4DA-038B-47A0-B04B-C9F5BAAF41C3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811225-56E1-3AAC-8594-7B5922CB93D3}"/>
              </a:ext>
            </a:extLst>
          </p:cNvPr>
          <p:cNvSpPr txBox="1"/>
          <p:nvPr/>
        </p:nvSpPr>
        <p:spPr>
          <a:xfrm>
            <a:off x="4550260" y="832809"/>
            <a:ext cx="3122700" cy="86734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5400" b="1" i="0" dirty="0">
                <a:solidFill>
                  <a:srgbClr val="1F2328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구현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CF98-82B8-E45A-89D2-0412C8DC9F16}"/>
              </a:ext>
            </a:extLst>
          </p:cNvPr>
          <p:cNvSpPr txBox="1"/>
          <p:nvPr/>
        </p:nvSpPr>
        <p:spPr>
          <a:xfrm>
            <a:off x="2569321" y="1973345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09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F2AAAC-9AF3-0169-4AB9-064EC7D5B891}"/>
              </a:ext>
            </a:extLst>
          </p:cNvPr>
          <p:cNvSpPr/>
          <p:nvPr/>
        </p:nvSpPr>
        <p:spPr>
          <a:xfrm>
            <a:off x="2515485" y="2345961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3749FAB-BC95-9C48-5453-B41E29F228C7}"/>
              </a:ext>
            </a:extLst>
          </p:cNvPr>
          <p:cNvCxnSpPr>
            <a:cxnSpLocks/>
          </p:cNvCxnSpPr>
          <p:nvPr/>
        </p:nvCxnSpPr>
        <p:spPr>
          <a:xfrm>
            <a:off x="2500240" y="2345961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A4A2F4B-304F-0822-61B3-99E919AC43D2}"/>
              </a:ext>
            </a:extLst>
          </p:cNvPr>
          <p:cNvSpPr txBox="1"/>
          <p:nvPr/>
        </p:nvSpPr>
        <p:spPr>
          <a:xfrm>
            <a:off x="1970574" y="2499039"/>
            <a:ext cx="1684807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인벤토리 및 장착 관리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CDDB93-98FF-663B-E2D0-5E5BB27A7610}"/>
              </a:ext>
            </a:extLst>
          </p:cNvPr>
          <p:cNvSpPr txBox="1"/>
          <p:nvPr/>
        </p:nvSpPr>
        <p:spPr>
          <a:xfrm>
            <a:off x="5836677" y="1973119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13DF118-6CDB-C6D1-7A41-EF8240327F24}"/>
              </a:ext>
            </a:extLst>
          </p:cNvPr>
          <p:cNvSpPr/>
          <p:nvPr/>
        </p:nvSpPr>
        <p:spPr>
          <a:xfrm>
            <a:off x="5782840" y="2345735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CFF152E-7060-DF43-5A97-1942442D8CE0}"/>
              </a:ext>
            </a:extLst>
          </p:cNvPr>
          <p:cNvCxnSpPr>
            <a:cxnSpLocks/>
          </p:cNvCxnSpPr>
          <p:nvPr/>
        </p:nvCxnSpPr>
        <p:spPr>
          <a:xfrm>
            <a:off x="5767595" y="2345735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AE4EB79-0B6F-5C7E-F35A-6C2E02DB561F}"/>
              </a:ext>
            </a:extLst>
          </p:cNvPr>
          <p:cNvSpPr txBox="1"/>
          <p:nvPr/>
        </p:nvSpPr>
        <p:spPr>
          <a:xfrm>
            <a:off x="5531277" y="2498813"/>
            <a:ext cx="1098108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회복 아이템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4C5D19-18EF-7137-D09F-34DACAF1697B}"/>
              </a:ext>
            </a:extLst>
          </p:cNvPr>
          <p:cNvSpPr txBox="1"/>
          <p:nvPr/>
        </p:nvSpPr>
        <p:spPr>
          <a:xfrm>
            <a:off x="5050639" y="1613836"/>
            <a:ext cx="1887903" cy="31335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선택 요구 사항</a:t>
            </a:r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2F5CF98-82B8-E45A-89D2-0412C8DC9F16}"/>
              </a:ext>
            </a:extLst>
          </p:cNvPr>
          <p:cNvSpPr txBox="1"/>
          <p:nvPr/>
        </p:nvSpPr>
        <p:spPr>
          <a:xfrm>
            <a:off x="9096952" y="1968203"/>
            <a:ext cx="54822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5F2AAAC-9AF3-0169-4AB9-064EC7D5B891}"/>
              </a:ext>
            </a:extLst>
          </p:cNvPr>
          <p:cNvSpPr/>
          <p:nvPr/>
        </p:nvSpPr>
        <p:spPr>
          <a:xfrm>
            <a:off x="9073573" y="2340819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33749FAB-BC95-9C48-5453-B41E29F228C7}"/>
              </a:ext>
            </a:extLst>
          </p:cNvPr>
          <p:cNvCxnSpPr>
            <a:cxnSpLocks/>
          </p:cNvCxnSpPr>
          <p:nvPr/>
        </p:nvCxnSpPr>
        <p:spPr>
          <a:xfrm>
            <a:off x="9058328" y="2340819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EA4A2F4B-304F-0822-61B3-99E919AC43D2}"/>
              </a:ext>
            </a:extLst>
          </p:cNvPr>
          <p:cNvSpPr txBox="1"/>
          <p:nvPr/>
        </p:nvSpPr>
        <p:spPr>
          <a:xfrm>
            <a:off x="8663288" y="2485857"/>
            <a:ext cx="1415554" cy="37490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11.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저장 및 로드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244302F-41B5-5726-5615-6518E0498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367" y="2916369"/>
            <a:ext cx="3217219" cy="167967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3184691B-B8E4-BC40-2836-61AD25E2B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7863" y="2890838"/>
            <a:ext cx="2888662" cy="198479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8C45CF5E-9F3B-1C41-2017-5604ED09A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2746" y="2890838"/>
            <a:ext cx="2396638" cy="138521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DD9970E9-D89C-B77B-73DF-171B4F5083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5562" y="4539851"/>
            <a:ext cx="2531006" cy="138521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217902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6DA4773-B6BD-4E44-A2F6-61B017A5A1BA}"/>
              </a:ext>
            </a:extLst>
          </p:cNvPr>
          <p:cNvGrpSpPr/>
          <p:nvPr/>
        </p:nvGrpSpPr>
        <p:grpSpPr>
          <a:xfrm>
            <a:off x="509890" y="1386492"/>
            <a:ext cx="141051" cy="141051"/>
            <a:chOff x="5885234" y="2188723"/>
            <a:chExt cx="282102" cy="28210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651087F-EF4E-43C7-B93A-E28DAE9BCC17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D4ADD2-A568-43D9-839C-3E1CF62925EB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D90FCC0-7B86-486D-B9E0-8AAF15B956E0}"/>
              </a:ext>
            </a:extLst>
          </p:cNvPr>
          <p:cNvGrpSpPr/>
          <p:nvPr/>
        </p:nvGrpSpPr>
        <p:grpSpPr>
          <a:xfrm>
            <a:off x="509890" y="5306505"/>
            <a:ext cx="141051" cy="141051"/>
            <a:chOff x="5885234" y="2188723"/>
            <a:chExt cx="282102" cy="282102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7A9F738-14AA-46E2-A860-599BE2F8B3E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303334E-591F-47BE-B387-DB30C9716946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44EDE0-BEED-4547-BBF6-3296FB85BC43}"/>
              </a:ext>
            </a:extLst>
          </p:cNvPr>
          <p:cNvGrpSpPr/>
          <p:nvPr/>
        </p:nvGrpSpPr>
        <p:grpSpPr>
          <a:xfrm>
            <a:off x="11522007" y="1386492"/>
            <a:ext cx="141051" cy="141051"/>
            <a:chOff x="5885234" y="2188723"/>
            <a:chExt cx="282102" cy="282102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C4448CB-6BFD-4803-BA73-DEF2BA486730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89CE9F4-425A-4FE5-B1FC-F8677E982A63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203BE0A-D060-4346-A468-7AB7153D4123}"/>
              </a:ext>
            </a:extLst>
          </p:cNvPr>
          <p:cNvGrpSpPr/>
          <p:nvPr/>
        </p:nvGrpSpPr>
        <p:grpSpPr>
          <a:xfrm>
            <a:off x="11522007" y="3346498"/>
            <a:ext cx="141051" cy="141051"/>
            <a:chOff x="5885234" y="2188723"/>
            <a:chExt cx="282102" cy="28210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CC7A976-2B64-48B4-96FE-8C88BABC7EE9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F68EB2C-E2F4-43B8-AF95-375E44D5432C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8B1D2F7-5550-4C0D-AE5C-CFD90244E14D}"/>
              </a:ext>
            </a:extLst>
          </p:cNvPr>
          <p:cNvGrpSpPr/>
          <p:nvPr/>
        </p:nvGrpSpPr>
        <p:grpSpPr>
          <a:xfrm>
            <a:off x="11522007" y="5306505"/>
            <a:ext cx="141051" cy="141051"/>
            <a:chOff x="5885234" y="2188723"/>
            <a:chExt cx="282102" cy="282102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8C6177C-42AE-4DF0-B3E4-C74F9DBCB19D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D7B5AF7B-2657-42BC-8F17-A2FA4FF5862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7" name="오른쪽 대괄호 166">
            <a:extLst>
              <a:ext uri="{FF2B5EF4-FFF2-40B4-BE49-F238E27FC236}">
                <a16:creationId xmlns:a16="http://schemas.microsoft.com/office/drawing/2014/main" id="{C9D0D369-322D-4295-80B7-C7B0763E36A5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1B677B73-D0D3-493E-ACDA-2502CA0B5279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CB50FFB9-54F2-4897-AB9C-00FBFA996E28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23AB3E1-E797-404F-8EE3-DD2AEBAC39CD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래픽 15">
            <a:extLst>
              <a:ext uri="{FF2B5EF4-FFF2-40B4-BE49-F238E27FC236}">
                <a16:creationId xmlns:a16="http://schemas.microsoft.com/office/drawing/2014/main" id="{027EEEE6-781A-4919-A0CF-30DBA0F72EA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BC20178F-9741-40AA-BF5E-DD205EF572AB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F317BA0-795C-4F8B-BAC8-F45591736C41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6A3B37D9-891F-41A5-A4A9-14882E179C03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C8BF2FA-5D75-4331-B758-75433F77CCC9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E492C605-F7E7-49A5-8EA4-F4294CD84B9E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C8E98AF-7CD2-458D-ACD2-3AD3677627B2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2AB0D5D5-9EA3-4D46-AD3A-A9D154466B60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1F9779C7-2A97-4C37-8B1A-D450E62F01D8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02F37B2-666A-4B67-938D-AAF09D82FB39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3F4CF4DA-038B-47A0-B04B-C9F5BAAF41C3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811225-56E1-3AAC-8594-7B5922CB93D3}"/>
              </a:ext>
            </a:extLst>
          </p:cNvPr>
          <p:cNvSpPr txBox="1"/>
          <p:nvPr/>
        </p:nvSpPr>
        <p:spPr>
          <a:xfrm>
            <a:off x="4550260" y="832809"/>
            <a:ext cx="3122700" cy="86734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5400" b="1" i="0" dirty="0">
                <a:solidFill>
                  <a:srgbClr val="1F2328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구현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CF98-82B8-E45A-89D2-0412C8DC9F16}"/>
              </a:ext>
            </a:extLst>
          </p:cNvPr>
          <p:cNvSpPr txBox="1"/>
          <p:nvPr/>
        </p:nvSpPr>
        <p:spPr>
          <a:xfrm>
            <a:off x="3281371" y="1973345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F2AAAC-9AF3-0169-4AB9-064EC7D5B891}"/>
              </a:ext>
            </a:extLst>
          </p:cNvPr>
          <p:cNvSpPr/>
          <p:nvPr/>
        </p:nvSpPr>
        <p:spPr>
          <a:xfrm>
            <a:off x="3227535" y="2345961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3749FAB-BC95-9C48-5453-B41E29F228C7}"/>
              </a:ext>
            </a:extLst>
          </p:cNvPr>
          <p:cNvCxnSpPr>
            <a:cxnSpLocks/>
          </p:cNvCxnSpPr>
          <p:nvPr/>
        </p:nvCxnSpPr>
        <p:spPr>
          <a:xfrm>
            <a:off x="3212290" y="2345961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A4A2F4B-304F-0822-61B3-99E919AC43D2}"/>
              </a:ext>
            </a:extLst>
          </p:cNvPr>
          <p:cNvSpPr txBox="1"/>
          <p:nvPr/>
        </p:nvSpPr>
        <p:spPr>
          <a:xfrm>
            <a:off x="2876748" y="2499039"/>
            <a:ext cx="1296559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12. </a:t>
            </a:r>
            <a:r>
              <a:rPr lang="ko-KR" altLang="en-US" sz="11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스탯</a:t>
            </a:r>
            <a:r>
              <a:rPr lang="ko-KR" altLang="en-US" sz="11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포인트 분배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CDDB93-98FF-663B-E2D0-5E5BB27A7610}"/>
              </a:ext>
            </a:extLst>
          </p:cNvPr>
          <p:cNvSpPr txBox="1"/>
          <p:nvPr/>
        </p:nvSpPr>
        <p:spPr>
          <a:xfrm>
            <a:off x="8506034" y="1973345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13DF118-6CDB-C6D1-7A41-EF8240327F24}"/>
              </a:ext>
            </a:extLst>
          </p:cNvPr>
          <p:cNvSpPr/>
          <p:nvPr/>
        </p:nvSpPr>
        <p:spPr>
          <a:xfrm>
            <a:off x="8452197" y="2345961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CFF152E-7060-DF43-5A97-1942442D8CE0}"/>
              </a:ext>
            </a:extLst>
          </p:cNvPr>
          <p:cNvCxnSpPr>
            <a:cxnSpLocks/>
          </p:cNvCxnSpPr>
          <p:nvPr/>
        </p:nvCxnSpPr>
        <p:spPr>
          <a:xfrm>
            <a:off x="8436952" y="2345961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AE4EB79-0B6F-5C7E-F35A-6C2E02DB561F}"/>
              </a:ext>
            </a:extLst>
          </p:cNvPr>
          <p:cNvSpPr txBox="1"/>
          <p:nvPr/>
        </p:nvSpPr>
        <p:spPr>
          <a:xfrm>
            <a:off x="8077205" y="2499039"/>
            <a:ext cx="1344970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13.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휴식하기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상점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4C5D19-18EF-7137-D09F-34DACAF1697B}"/>
              </a:ext>
            </a:extLst>
          </p:cNvPr>
          <p:cNvSpPr txBox="1"/>
          <p:nvPr/>
        </p:nvSpPr>
        <p:spPr>
          <a:xfrm>
            <a:off x="5050639" y="1613836"/>
            <a:ext cx="1887903" cy="31335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선택 요구 사항</a:t>
            </a:r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D1DA5D7-9812-EB2A-1C1E-494947887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074" y="2857745"/>
            <a:ext cx="4193577" cy="313232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4749F1A-E1BC-6F13-6A58-43953BAD4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992" y="2844023"/>
            <a:ext cx="3066541" cy="198390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15303E3A-2A99-5E2E-0E0F-29797B095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5173" y="3590543"/>
            <a:ext cx="3136006" cy="23349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649323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그림자 속의 기둥">
            <a:extLst>
              <a:ext uri="{FF2B5EF4-FFF2-40B4-BE49-F238E27FC236}">
                <a16:creationId xmlns:a16="http://schemas.microsoft.com/office/drawing/2014/main" id="{51518B58-5267-44E2-8553-42136E02C7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941"/>
          <a:stretch/>
        </p:blipFill>
        <p:spPr>
          <a:xfrm>
            <a:off x="-2" y="0"/>
            <a:ext cx="12191999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0E460B5-5A33-4A9F-9C28-0874DB7751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5016538" y="5891372"/>
            <a:ext cx="215892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9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6F2477-6C04-412F-A53E-D31E25CA373C}"/>
              </a:ext>
            </a:extLst>
          </p:cNvPr>
          <p:cNvSpPr txBox="1"/>
          <p:nvPr/>
        </p:nvSpPr>
        <p:spPr>
          <a:xfrm>
            <a:off x="4294205" y="2632201"/>
            <a:ext cx="3603602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세부 정보</a:t>
            </a:r>
          </a:p>
        </p:txBody>
      </p:sp>
    </p:spTree>
    <p:extLst>
      <p:ext uri="{BB962C8B-B14F-4D97-AF65-F5344CB8AC3E}">
        <p14:creationId xmlns:p14="http://schemas.microsoft.com/office/powerpoint/2010/main" val="231407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C7A680F-88C1-419E-A430-A28ADE903A7A}"/>
              </a:ext>
            </a:extLst>
          </p:cNvPr>
          <p:cNvSpPr/>
          <p:nvPr/>
        </p:nvSpPr>
        <p:spPr>
          <a:xfrm>
            <a:off x="1114725" y="1762079"/>
            <a:ext cx="9893933" cy="3754700"/>
          </a:xfrm>
          <a:prstGeom prst="rect">
            <a:avLst/>
          </a:prstGeom>
          <a:solidFill>
            <a:schemeClr val="bg1">
              <a:alpha val="30000"/>
            </a:schemeClr>
          </a:solidFill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80" name="표 80">
            <a:extLst>
              <a:ext uri="{FF2B5EF4-FFF2-40B4-BE49-F238E27FC236}">
                <a16:creationId xmlns:a16="http://schemas.microsoft.com/office/drawing/2014/main" id="{4854C65C-AA85-4985-BED9-437658C173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052374"/>
              </p:ext>
            </p:extLst>
          </p:nvPr>
        </p:nvGraphicFramePr>
        <p:xfrm>
          <a:off x="1453603" y="1971741"/>
          <a:ext cx="8515152" cy="3452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8788">
                  <a:extLst>
                    <a:ext uri="{9D8B030D-6E8A-4147-A177-3AD203B41FA5}">
                      <a16:colId xmlns:a16="http://schemas.microsoft.com/office/drawing/2014/main" val="886230906"/>
                    </a:ext>
                  </a:extLst>
                </a:gridCol>
                <a:gridCol w="2128788">
                  <a:extLst>
                    <a:ext uri="{9D8B030D-6E8A-4147-A177-3AD203B41FA5}">
                      <a16:colId xmlns:a16="http://schemas.microsoft.com/office/drawing/2014/main" val="2347375065"/>
                    </a:ext>
                  </a:extLst>
                </a:gridCol>
                <a:gridCol w="2128788">
                  <a:extLst>
                    <a:ext uri="{9D8B030D-6E8A-4147-A177-3AD203B41FA5}">
                      <a16:colId xmlns:a16="http://schemas.microsoft.com/office/drawing/2014/main" val="3399717615"/>
                    </a:ext>
                  </a:extLst>
                </a:gridCol>
                <a:gridCol w="2128788">
                  <a:extLst>
                    <a:ext uri="{9D8B030D-6E8A-4147-A177-3AD203B41FA5}">
                      <a16:colId xmlns:a16="http://schemas.microsoft.com/office/drawing/2014/main" val="971063513"/>
                    </a:ext>
                  </a:extLst>
                </a:gridCol>
              </a:tblGrid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b="1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특징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스킬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</a:t>
                      </a:r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스킬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</a:t>
                      </a:r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9417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체력 자원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하이 리스크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–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하이 리턴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처치 시 </a:t>
                      </a:r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재시전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흡혈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자가 공증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4482994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211169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마나 자원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비교적 약한 딜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밸런스형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무난한 </a:t>
                      </a:r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광역기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+ </a:t>
                      </a:r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단일기</a:t>
                      </a:r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자힐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+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방어력 증가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242466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472840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마나 자원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취약한 준비단계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높은 고점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사전준비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– 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강력한 </a:t>
                      </a:r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광역기</a:t>
                      </a:r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치명타 증가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시전 비용 감소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815536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05527"/>
                  </a:ext>
                </a:extLst>
              </a:tr>
            </a:tbl>
          </a:graphicData>
        </a:graphic>
      </p:graphicFrame>
      <p:sp>
        <p:nvSpPr>
          <p:cNvPr id="81" name="사각형: 둥근 위쪽 모서리 80">
            <a:extLst>
              <a:ext uri="{FF2B5EF4-FFF2-40B4-BE49-F238E27FC236}">
                <a16:creationId xmlns:a16="http://schemas.microsoft.com/office/drawing/2014/main" id="{71512051-5A7E-4E87-B196-C0BED28CEB5E}"/>
              </a:ext>
            </a:extLst>
          </p:cNvPr>
          <p:cNvSpPr/>
          <p:nvPr/>
        </p:nvSpPr>
        <p:spPr>
          <a:xfrm>
            <a:off x="1517654" y="1998086"/>
            <a:ext cx="1809656" cy="423470"/>
          </a:xfrm>
          <a:prstGeom prst="round2Same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광전사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2" name="사각형: 둥근 위쪽 모서리 81">
            <a:extLst>
              <a:ext uri="{FF2B5EF4-FFF2-40B4-BE49-F238E27FC236}">
                <a16:creationId xmlns:a16="http://schemas.microsoft.com/office/drawing/2014/main" id="{0AB2C804-0A9A-4D46-A355-7C159E5EBDDE}"/>
              </a:ext>
            </a:extLst>
          </p:cNvPr>
          <p:cNvSpPr/>
          <p:nvPr/>
        </p:nvSpPr>
        <p:spPr>
          <a:xfrm>
            <a:off x="1467042" y="3032863"/>
            <a:ext cx="1809656" cy="423470"/>
          </a:xfrm>
          <a:prstGeom prst="round2Same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용기사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3" name="사각형: 둥근 위쪽 모서리 82">
            <a:extLst>
              <a:ext uri="{FF2B5EF4-FFF2-40B4-BE49-F238E27FC236}">
                <a16:creationId xmlns:a16="http://schemas.microsoft.com/office/drawing/2014/main" id="{E389B478-4D6B-476D-AFBD-DA3C8DB2E2C8}"/>
              </a:ext>
            </a:extLst>
          </p:cNvPr>
          <p:cNvSpPr/>
          <p:nvPr/>
        </p:nvSpPr>
        <p:spPr>
          <a:xfrm>
            <a:off x="1467042" y="3965463"/>
            <a:ext cx="1809656" cy="423470"/>
          </a:xfrm>
          <a:prstGeom prst="round2Same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마법사</a:t>
            </a:r>
          </a:p>
        </p:txBody>
      </p:sp>
      <p:grpSp>
        <p:nvGrpSpPr>
          <p:cNvPr id="43" name="그래픽 15">
            <a:extLst>
              <a:ext uri="{FF2B5EF4-FFF2-40B4-BE49-F238E27FC236}">
                <a16:creationId xmlns:a16="http://schemas.microsoft.com/office/drawing/2014/main" id="{22DF8E49-8435-47BE-A222-D918C6270DE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54B2D6AB-A9B0-4873-ACAB-1B87521440B9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94D30A9B-4673-430F-8FAD-A3EE647DE256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6ACDD31E-0CCD-4EB4-B1B2-BAF71EF528FA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22F0BA1B-5417-45C3-A5BA-61AFD2F8487C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3AB872AB-8EEA-4FDA-93A8-4B2A804591A8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6E7D2781-FD1D-4573-A8BD-AE076048A266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27B943A-927C-41D9-9F5F-EEE303C75FBB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EDC59ADE-2D19-4D89-BB65-57191EA1F663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38B2F371-AB72-409D-9670-CB9A73810B56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B7F5BDE2-CF91-4BD1-969B-7320A05A9BA0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767316C2-E917-4925-BF43-3E69B94D5E6E}"/>
              </a:ext>
            </a:extLst>
          </p:cNvPr>
          <p:cNvSpPr txBox="1"/>
          <p:nvPr/>
        </p:nvSpPr>
        <p:spPr>
          <a:xfrm>
            <a:off x="1467042" y="880285"/>
            <a:ext cx="1062842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세부 정보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8E9B65E-2715-4328-95F6-6F4A85F10844}"/>
              </a:ext>
            </a:extLst>
          </p:cNvPr>
          <p:cNvSpPr txBox="1"/>
          <p:nvPr/>
        </p:nvSpPr>
        <p:spPr>
          <a:xfrm>
            <a:off x="1486498" y="1239443"/>
            <a:ext cx="2192317" cy="36926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직업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간단한 설명</a:t>
            </a: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5556BD6-3405-402B-BC29-931AA46477E1}"/>
              </a:ext>
            </a:extLst>
          </p:cNvPr>
          <p:cNvSpPr txBox="1"/>
          <p:nvPr/>
        </p:nvSpPr>
        <p:spPr>
          <a:xfrm>
            <a:off x="727148" y="750873"/>
            <a:ext cx="541865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9025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C7A680F-88C1-419E-A430-A28ADE903A7A}"/>
              </a:ext>
            </a:extLst>
          </p:cNvPr>
          <p:cNvSpPr/>
          <p:nvPr/>
        </p:nvSpPr>
        <p:spPr>
          <a:xfrm>
            <a:off x="1093651" y="1934465"/>
            <a:ext cx="9893933" cy="3754700"/>
          </a:xfrm>
          <a:prstGeom prst="rect">
            <a:avLst/>
          </a:prstGeom>
          <a:solidFill>
            <a:schemeClr val="bg1">
              <a:alpha val="30000"/>
            </a:schemeClr>
          </a:solidFill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80" name="표 80">
            <a:extLst>
              <a:ext uri="{FF2B5EF4-FFF2-40B4-BE49-F238E27FC236}">
                <a16:creationId xmlns:a16="http://schemas.microsoft.com/office/drawing/2014/main" id="{4854C65C-AA85-4985-BED9-437658C173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621306"/>
              </p:ext>
            </p:extLst>
          </p:nvPr>
        </p:nvGraphicFramePr>
        <p:xfrm>
          <a:off x="1432529" y="2144127"/>
          <a:ext cx="7726256" cy="3452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1564">
                  <a:extLst>
                    <a:ext uri="{9D8B030D-6E8A-4147-A177-3AD203B41FA5}">
                      <a16:colId xmlns:a16="http://schemas.microsoft.com/office/drawing/2014/main" val="886230906"/>
                    </a:ext>
                  </a:extLst>
                </a:gridCol>
                <a:gridCol w="1931564">
                  <a:extLst>
                    <a:ext uri="{9D8B030D-6E8A-4147-A177-3AD203B41FA5}">
                      <a16:colId xmlns:a16="http://schemas.microsoft.com/office/drawing/2014/main" val="2347375065"/>
                    </a:ext>
                  </a:extLst>
                </a:gridCol>
                <a:gridCol w="1931564">
                  <a:extLst>
                    <a:ext uri="{9D8B030D-6E8A-4147-A177-3AD203B41FA5}">
                      <a16:colId xmlns:a16="http://schemas.microsoft.com/office/drawing/2014/main" val="3399717615"/>
                    </a:ext>
                  </a:extLst>
                </a:gridCol>
                <a:gridCol w="1931564">
                  <a:extLst>
                    <a:ext uri="{9D8B030D-6E8A-4147-A177-3AD203B41FA5}">
                      <a16:colId xmlns:a16="http://schemas.microsoft.com/office/drawing/2014/main" val="971063513"/>
                    </a:ext>
                  </a:extLst>
                </a:gridCol>
              </a:tblGrid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평범한 </a:t>
                      </a:r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스탯</a:t>
                      </a:r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동료 부르기 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대기하기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9417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높은 공격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/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적당한 내구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자해하는 대신 </a:t>
                      </a:r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강공격</a:t>
                      </a:r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4482994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높은 공격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/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약한 내구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턴에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 공격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211169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고블린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사제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낮은 공격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/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높은 내구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동료 힐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죽은 동료 부활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포션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드랍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242466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트롤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높은 공격 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높은 내구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대기하면서 체력 회복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포션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드랍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472840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흡혈 박쥐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낮은 체력</a:t>
                      </a:r>
                      <a:r>
                        <a:rPr lang="en-US" altLang="ko-KR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/ 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높은 </a:t>
                      </a:r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회피율</a:t>
                      </a:r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흡혈 공격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kern="1200" spc="-80" dirty="0" err="1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포션</a:t>
                      </a:r>
                      <a:r>
                        <a:rPr lang="ko-KR" altLang="en-US" sz="1400" kern="1200" spc="-8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2A2A2A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드랍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815536"/>
                  </a:ext>
                </a:extLst>
              </a:tr>
              <a:tr h="493245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kern="1200" spc="-8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2A2A2A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205527"/>
                  </a:ext>
                </a:extLst>
              </a:tr>
            </a:tbl>
          </a:graphicData>
        </a:graphic>
      </p:graphicFrame>
      <p:grpSp>
        <p:nvGrpSpPr>
          <p:cNvPr id="43" name="그래픽 15">
            <a:extLst>
              <a:ext uri="{FF2B5EF4-FFF2-40B4-BE49-F238E27FC236}">
                <a16:creationId xmlns:a16="http://schemas.microsoft.com/office/drawing/2014/main" id="{22DF8E49-8435-47BE-A222-D918C6270DE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54B2D6AB-A9B0-4873-ACAB-1B87521440B9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94D30A9B-4673-430F-8FAD-A3EE647DE256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6ACDD31E-0CCD-4EB4-B1B2-BAF71EF528FA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22F0BA1B-5417-45C3-A5BA-61AFD2F8487C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3AB872AB-8EEA-4FDA-93A8-4B2A804591A8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6E7D2781-FD1D-4573-A8BD-AE076048A266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27B943A-927C-41D9-9F5F-EEE303C75FBB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EDC59ADE-2D19-4D89-BB65-57191EA1F663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38B2F371-AB72-409D-9670-CB9A73810B56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B7F5BDE2-CF91-4BD1-969B-7320A05A9BA0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767316C2-E917-4925-BF43-3E69B94D5E6E}"/>
              </a:ext>
            </a:extLst>
          </p:cNvPr>
          <p:cNvSpPr txBox="1"/>
          <p:nvPr/>
        </p:nvSpPr>
        <p:spPr>
          <a:xfrm>
            <a:off x="1467042" y="880285"/>
            <a:ext cx="1062842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세부 정보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8E9B65E-2715-4328-95F6-6F4A85F10844}"/>
              </a:ext>
            </a:extLst>
          </p:cNvPr>
          <p:cNvSpPr txBox="1"/>
          <p:nvPr/>
        </p:nvSpPr>
        <p:spPr>
          <a:xfrm>
            <a:off x="1486498" y="1239443"/>
            <a:ext cx="2438539" cy="36926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몬스터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간단한 설명</a:t>
            </a: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5556BD6-3405-402B-BC29-931AA46477E1}"/>
              </a:ext>
            </a:extLst>
          </p:cNvPr>
          <p:cNvSpPr txBox="1"/>
          <p:nvPr/>
        </p:nvSpPr>
        <p:spPr>
          <a:xfrm>
            <a:off x="727148" y="750873"/>
            <a:ext cx="541865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E0B59F-A408-4690-4D30-3980E4977690}"/>
              </a:ext>
            </a:extLst>
          </p:cNvPr>
          <p:cNvSpPr txBox="1"/>
          <p:nvPr/>
        </p:nvSpPr>
        <p:spPr>
          <a:xfrm>
            <a:off x="1453603" y="1554558"/>
            <a:ext cx="7678777" cy="668384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몬스터는 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종류가 있으며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각자 고유의 확률로 통상 공격 대신 스킬을 시전합니다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26C949-C3DB-ABF9-BDC0-8670E663872A}"/>
              </a:ext>
            </a:extLst>
          </p:cNvPr>
          <p:cNvSpPr txBox="1"/>
          <p:nvPr/>
        </p:nvSpPr>
        <p:spPr>
          <a:xfrm>
            <a:off x="1477169" y="5742667"/>
            <a:ext cx="8758517" cy="528794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en-US" altLang="ko-KR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던전 </a:t>
            </a:r>
            <a:r>
              <a:rPr lang="ko-KR" altLang="en-US" sz="16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레벨스케일링</a:t>
            </a:r>
            <a:r>
              <a: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레벨에 비례해서 출현 몬스터 수와 몬스터의 </a:t>
            </a:r>
            <a:r>
              <a:rPr lang="ko-KR" altLang="en-US" sz="16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스탯</a:t>
            </a:r>
            <a:r>
              <a:rPr lang="en-US" altLang="ko-KR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드랍 보상이 증가합니다</a:t>
            </a:r>
            <a:r>
              <a:rPr lang="en-US" altLang="ko-KR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6C9684CE-BF9A-90B8-1632-935CE60E8388}"/>
              </a:ext>
            </a:extLst>
          </p:cNvPr>
          <p:cNvSpPr/>
          <p:nvPr/>
        </p:nvSpPr>
        <p:spPr>
          <a:xfrm>
            <a:off x="1517654" y="2201706"/>
            <a:ext cx="1809656" cy="423470"/>
          </a:xfrm>
          <a:prstGeom prst="round2Same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고블린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id="{E53AA251-8B7E-C3F4-7E95-4086FF247EC0}"/>
              </a:ext>
            </a:extLst>
          </p:cNvPr>
          <p:cNvSpPr/>
          <p:nvPr/>
        </p:nvSpPr>
        <p:spPr>
          <a:xfrm>
            <a:off x="1517654" y="2678678"/>
            <a:ext cx="1809656" cy="423470"/>
          </a:xfrm>
          <a:prstGeom prst="round2Same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오크</a:t>
            </a:r>
          </a:p>
        </p:txBody>
      </p:sp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7E45CBCF-07E4-CD51-15D2-0ED866D62B14}"/>
              </a:ext>
            </a:extLst>
          </p:cNvPr>
          <p:cNvSpPr/>
          <p:nvPr/>
        </p:nvSpPr>
        <p:spPr>
          <a:xfrm>
            <a:off x="1517654" y="3155650"/>
            <a:ext cx="1809656" cy="423470"/>
          </a:xfrm>
          <a:prstGeom prst="round2Same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리자드맨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사각형: 둥근 위쪽 모서리 8">
            <a:extLst>
              <a:ext uri="{FF2B5EF4-FFF2-40B4-BE49-F238E27FC236}">
                <a16:creationId xmlns:a16="http://schemas.microsoft.com/office/drawing/2014/main" id="{D4A82556-CFE2-5268-AC81-AE567289456E}"/>
              </a:ext>
            </a:extLst>
          </p:cNvPr>
          <p:cNvSpPr/>
          <p:nvPr/>
        </p:nvSpPr>
        <p:spPr>
          <a:xfrm>
            <a:off x="1517654" y="3658749"/>
            <a:ext cx="1809656" cy="423470"/>
          </a:xfrm>
          <a:prstGeom prst="round2Same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고블린</a:t>
            </a:r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사제</a:t>
            </a:r>
          </a:p>
        </p:txBody>
      </p:sp>
      <p:sp>
        <p:nvSpPr>
          <p:cNvPr id="10" name="사각형: 둥근 위쪽 모서리 9">
            <a:extLst>
              <a:ext uri="{FF2B5EF4-FFF2-40B4-BE49-F238E27FC236}">
                <a16:creationId xmlns:a16="http://schemas.microsoft.com/office/drawing/2014/main" id="{A1D90AA4-2807-5925-5B06-ED3563E95E00}"/>
              </a:ext>
            </a:extLst>
          </p:cNvPr>
          <p:cNvSpPr/>
          <p:nvPr/>
        </p:nvSpPr>
        <p:spPr>
          <a:xfrm>
            <a:off x="1519662" y="4168541"/>
            <a:ext cx="1809656" cy="423470"/>
          </a:xfrm>
          <a:prstGeom prst="round2Same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트롤</a:t>
            </a:r>
            <a:endParaRPr lang="ko-KR" altLang="en-US" sz="14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22049E2E-822F-98FD-B7C1-FF2CEE33AF23}"/>
              </a:ext>
            </a:extLst>
          </p:cNvPr>
          <p:cNvSpPr/>
          <p:nvPr/>
        </p:nvSpPr>
        <p:spPr>
          <a:xfrm>
            <a:off x="1517654" y="4678333"/>
            <a:ext cx="1809656" cy="423470"/>
          </a:xfrm>
          <a:prstGeom prst="round2Same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흡혈 박쥐</a:t>
            </a:r>
          </a:p>
        </p:txBody>
      </p:sp>
    </p:spTree>
    <p:extLst>
      <p:ext uri="{BB962C8B-B14F-4D97-AF65-F5344CB8AC3E}">
        <p14:creationId xmlns:p14="http://schemas.microsoft.com/office/powerpoint/2010/main" val="3558311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그림자 속의 기둥">
            <a:extLst>
              <a:ext uri="{FF2B5EF4-FFF2-40B4-BE49-F238E27FC236}">
                <a16:creationId xmlns:a16="http://schemas.microsoft.com/office/drawing/2014/main" id="{51518B58-5267-44E2-8553-42136E02C7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941"/>
          <a:stretch/>
        </p:blipFill>
        <p:spPr>
          <a:xfrm>
            <a:off x="-2" y="0"/>
            <a:ext cx="12191999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0E460B5-5A33-4A9F-9C28-0874DB7751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5016538" y="5891372"/>
            <a:ext cx="215892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9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6F2477-6C04-412F-A53E-D31E25CA373C}"/>
              </a:ext>
            </a:extLst>
          </p:cNvPr>
          <p:cNvSpPr txBox="1"/>
          <p:nvPr/>
        </p:nvSpPr>
        <p:spPr>
          <a:xfrm>
            <a:off x="3048260" y="2757706"/>
            <a:ext cx="6190849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역할 분담 및 후기</a:t>
            </a:r>
            <a:r>
              <a:rPr lang="en-US" altLang="ko-KR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52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5858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551C4A48-C1A0-4859-B6E5-E3E169B594B6}"/>
              </a:ext>
            </a:extLst>
          </p:cNvPr>
          <p:cNvSpPr/>
          <p:nvPr/>
        </p:nvSpPr>
        <p:spPr>
          <a:xfrm>
            <a:off x="1486497" y="2123956"/>
            <a:ext cx="9218999" cy="1624519"/>
          </a:xfrm>
          <a:prstGeom prst="roundRect">
            <a:avLst>
              <a:gd name="adj" fmla="val 2009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C32DDCE-5802-4FA9-8F04-67F1F04A3921}"/>
              </a:ext>
            </a:extLst>
          </p:cNvPr>
          <p:cNvGrpSpPr/>
          <p:nvPr/>
        </p:nvGrpSpPr>
        <p:grpSpPr>
          <a:xfrm>
            <a:off x="1689805" y="2307732"/>
            <a:ext cx="2343641" cy="3013765"/>
            <a:chOff x="1837442" y="2307732"/>
            <a:chExt cx="2343641" cy="3013765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A836253D-D6D2-4836-A9DE-B6500FAD4899}"/>
                </a:ext>
              </a:extLst>
            </p:cNvPr>
            <p:cNvSpPr/>
            <p:nvPr/>
          </p:nvSpPr>
          <p:spPr>
            <a:xfrm>
              <a:off x="2397732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길기범</a:t>
              </a:r>
              <a:endParaRPr lang="ko-KR" altLang="en-US" sz="1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8DC1554-B6CE-4814-B293-5F436CA7087F}"/>
                </a:ext>
              </a:extLst>
            </p:cNvPr>
            <p:cNvSpPr txBox="1"/>
            <p:nvPr/>
          </p:nvSpPr>
          <p:spPr>
            <a:xfrm>
              <a:off x="1837442" y="3870605"/>
              <a:ext cx="2343641" cy="528794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퀘스트 선택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완료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보상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</a:p>
            <a:p>
              <a:pPr algn="ctr"/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저장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b="0" i="0" dirty="0" err="1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스탯</a:t>
              </a:r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 분배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31F8EE5-1C35-4DB7-9E16-8EE8FBBF7E67}"/>
                </a:ext>
              </a:extLst>
            </p:cNvPr>
            <p:cNvSpPr txBox="1"/>
            <p:nvPr/>
          </p:nvSpPr>
          <p:spPr>
            <a:xfrm>
              <a:off x="2180971" y="4477232"/>
              <a:ext cx="1816235" cy="844265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아직은 간단한 게임이지만</a:t>
              </a:r>
              <a:r>
                <a:rPr lang="en-US" altLang="ko-KR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나중에 </a:t>
              </a:r>
              <a:r>
                <a:rPr lang="en-US" altLang="ko-KR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2D/3D </a:t>
              </a: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게임을 제작할 때는 어떤 구조로 만들어야 할 지 고민을 했던 것 같습니다</a:t>
              </a:r>
              <a:r>
                <a:rPr lang="en-US" altLang="ko-KR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76914AA5-37F3-4385-9219-59008EEFFBA1}"/>
              </a:ext>
            </a:extLst>
          </p:cNvPr>
          <p:cNvGrpSpPr/>
          <p:nvPr/>
        </p:nvGrpSpPr>
        <p:grpSpPr>
          <a:xfrm>
            <a:off x="4060040" y="2307732"/>
            <a:ext cx="1934876" cy="2806150"/>
            <a:chOff x="4109252" y="2307732"/>
            <a:chExt cx="1934876" cy="2806150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DEC91A7C-1D6E-405F-8814-CD75614FE927}"/>
                </a:ext>
              </a:extLst>
            </p:cNvPr>
            <p:cNvSpPr/>
            <p:nvPr/>
          </p:nvSpPr>
          <p:spPr>
            <a:xfrm>
              <a:off x="4455557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이서현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246B639-F9F7-4D39-BBA7-8845310E5C22}"/>
                </a:ext>
              </a:extLst>
            </p:cNvPr>
            <p:cNvSpPr txBox="1"/>
            <p:nvPr/>
          </p:nvSpPr>
          <p:spPr>
            <a:xfrm>
              <a:off x="4109252" y="3878880"/>
              <a:ext cx="1934876" cy="528794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캐릭터 생성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</a:p>
            <a:p>
              <a:pPr algn="ctr"/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직업 선택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UI</a:t>
              </a:r>
              <a:r>
                <a:rPr lang="ko-KR" altLang="en-US" sz="1600" dirty="0">
                  <a:solidFill>
                    <a:srgbClr val="1F232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디자인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D1A089F-4F46-4D7E-A8EE-4A6A9FAE4322}"/>
                </a:ext>
              </a:extLst>
            </p:cNvPr>
            <p:cNvSpPr txBox="1"/>
            <p:nvPr/>
          </p:nvSpPr>
          <p:spPr>
            <a:xfrm>
              <a:off x="4228676" y="4509362"/>
              <a:ext cx="1728088" cy="604520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협업을 하면서 생각보다 각자의 의견을 반영하는 게 쉽지 않았습니다</a:t>
              </a:r>
              <a:r>
                <a:rPr lang="en-US" altLang="ko-KR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62289EE-B017-4FE5-B189-BE68958567C5}"/>
              </a:ext>
            </a:extLst>
          </p:cNvPr>
          <p:cNvGrpSpPr/>
          <p:nvPr/>
        </p:nvGrpSpPr>
        <p:grpSpPr>
          <a:xfrm>
            <a:off x="5915584" y="2307732"/>
            <a:ext cx="2539208" cy="3560191"/>
            <a:chOff x="5866371" y="2307732"/>
            <a:chExt cx="2539208" cy="3560191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9F3886ED-6685-45A2-A147-DB84E6A8A18F}"/>
                </a:ext>
              </a:extLst>
            </p:cNvPr>
            <p:cNvSpPr/>
            <p:nvPr/>
          </p:nvSpPr>
          <p:spPr>
            <a:xfrm>
              <a:off x="6513382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정현우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77408AD-3DA2-4CA4-B6D9-D8DE34F65392}"/>
                </a:ext>
              </a:extLst>
            </p:cNvPr>
            <p:cNvSpPr txBox="1"/>
            <p:nvPr/>
          </p:nvSpPr>
          <p:spPr>
            <a:xfrm>
              <a:off x="5866371" y="3887531"/>
              <a:ext cx="2539208" cy="528794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몬스터 추가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소모품 기능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</a:p>
            <a:p>
              <a:pPr algn="ctr"/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스킬 설계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레벨 스케일링</a:t>
              </a:r>
              <a:endParaRPr lang="ko-KR" altLang="en-US" sz="15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D51CB9C-6DBD-4F2C-BF78-F56DED7DD271}"/>
                </a:ext>
              </a:extLst>
            </p:cNvPr>
            <p:cNvSpPr txBox="1"/>
            <p:nvPr/>
          </p:nvSpPr>
          <p:spPr>
            <a:xfrm>
              <a:off x="6260868" y="4487806"/>
              <a:ext cx="1728088" cy="1380117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ko-KR" altLang="en-US" sz="1050" b="1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비교적 간단한 텍스트 </a:t>
              </a:r>
              <a:r>
                <a:rPr lang="en-US" altLang="ko-KR" sz="1050" b="1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RPG </a:t>
              </a:r>
              <a:r>
                <a:rPr lang="ko-KR" altLang="en-US" sz="1050" b="1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인데도 생각 해야 할 구조와 변수</a:t>
              </a:r>
              <a:r>
                <a:rPr lang="en-US" altLang="ko-KR" sz="1050" b="1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050" b="1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작동 방식이 너무 많아서 제대로 된 게임 하나를 만드는데 들어가는 노력과 시간이 얼마나 큰지 돌아 보는 계기가 되었습니다</a:t>
              </a:r>
              <a:r>
                <a:rPr lang="en-US" altLang="ko-KR" sz="1050" b="1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05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46514A-5039-4BF3-B3DC-FEA1FCE49F88}"/>
              </a:ext>
            </a:extLst>
          </p:cNvPr>
          <p:cNvGrpSpPr/>
          <p:nvPr/>
        </p:nvGrpSpPr>
        <p:grpSpPr>
          <a:xfrm>
            <a:off x="8237903" y="2307732"/>
            <a:ext cx="2380995" cy="3736377"/>
            <a:chOff x="8090266" y="2307732"/>
            <a:chExt cx="2380995" cy="3736377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1A9447F-2910-4C19-AEA1-5A0A21FE8664}"/>
                </a:ext>
              </a:extLst>
            </p:cNvPr>
            <p:cNvSpPr/>
            <p:nvPr/>
          </p:nvSpPr>
          <p:spPr>
            <a:xfrm>
              <a:off x="8571207" y="2307732"/>
              <a:ext cx="1223060" cy="1223060"/>
            </a:xfrm>
            <a:prstGeom prst="ellipse">
              <a:avLst/>
            </a:prstGeom>
            <a:solidFill>
              <a:srgbClr val="EEEEE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신은지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3CEE78F-38F2-4094-9FDB-D945FCD10645}"/>
                </a:ext>
              </a:extLst>
            </p:cNvPr>
            <p:cNvSpPr txBox="1"/>
            <p:nvPr/>
          </p:nvSpPr>
          <p:spPr>
            <a:xfrm>
              <a:off x="8090266" y="3864038"/>
              <a:ext cx="2184944" cy="528794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ctr"/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스킬 및 직업 설계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</a:p>
            <a:p>
              <a:pPr algn="ctr"/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치명타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회피</a:t>
              </a:r>
              <a:r>
                <a:rPr lang="en-US" altLang="ko-KR" sz="1600" b="0" i="0" dirty="0">
                  <a:solidFill>
                    <a:srgbClr val="1F2328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, UI</a:t>
              </a:r>
              <a:r>
                <a:rPr lang="ko-KR" altLang="en-US" sz="1600" dirty="0">
                  <a:solidFill>
                    <a:srgbClr val="1F232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디자인</a:t>
              </a:r>
              <a:endParaRPr lang="ko-KR" altLang="en-US" sz="16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8BB3F91-FB9F-4644-81B3-F1F17FB0C968}"/>
                </a:ext>
              </a:extLst>
            </p:cNvPr>
            <p:cNvSpPr txBox="1"/>
            <p:nvPr/>
          </p:nvSpPr>
          <p:spPr>
            <a:xfrm>
              <a:off x="8182121" y="4475671"/>
              <a:ext cx="2289140" cy="1568438"/>
            </a:xfrm>
            <a:prstGeom prst="rect">
              <a:avLst/>
            </a:prstGeom>
            <a:noFill/>
          </p:spPr>
          <p:txBody>
            <a:bodyPr wrap="square" lIns="54000" tIns="18000" rIns="54000" bIns="18000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200"/>
                </a:spcAft>
              </a:pP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이번 주차에 처음 팀원과 협업하였는데 같이 구현을 하게 되면서 이미 대체가 존재하는 데이터를 쓸데없이 많이 생성하는 문제점이나 </a:t>
              </a:r>
              <a:r>
                <a:rPr lang="ko-KR" altLang="en-US" sz="10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깃허브에서</a:t>
              </a: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브런치 병합이나 </a:t>
              </a:r>
              <a:r>
                <a:rPr lang="ko-KR" altLang="en-US" sz="10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커밋</a:t>
              </a: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0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충돌때</a:t>
              </a: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문제 해결이 까다로웠다</a:t>
              </a:r>
              <a:r>
                <a:rPr lang="en-US" altLang="ko-KR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 </a:t>
              </a:r>
              <a:r>
                <a:rPr lang="ko-KR" altLang="en-US" sz="10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이런 점은 팀원들과 최대한 많은 소통을 하는 것이 중요하다고 생각합니다</a:t>
              </a:r>
              <a:endParaRPr lang="ko-KR" altLang="en-US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1" name="그래픽 15">
            <a:extLst>
              <a:ext uri="{FF2B5EF4-FFF2-40B4-BE49-F238E27FC236}">
                <a16:creationId xmlns:a16="http://schemas.microsoft.com/office/drawing/2014/main" id="{780C1ACF-3BAA-4389-9D17-EE30E8AD971E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E55E1B94-0779-455B-88F7-3C96E72770D2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12786BDF-7DBB-4BDC-ABCF-4D7381413BD1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82D8755E-EFF5-4080-A9A8-B68FA7012DD6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FB3A1276-E67E-4BE9-B003-1A96EC3A6944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1D94ADE9-0A2B-4C62-BA27-16B4EB6774F8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F83606F4-9CEA-4F2F-BD2A-C4E75D180CA0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A5CD155D-38F3-40C9-A093-9FB0F2FB9F01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EB49314F-CD5E-4B6C-93D1-614514900B9B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81E99F60-64C6-4B7D-B214-D47B13FB85BB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557E0BC4-AF6C-4232-BE14-E4C00E696DE0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5AC15AA3-C689-4FD4-9744-F60750473D65}"/>
              </a:ext>
            </a:extLst>
          </p:cNvPr>
          <p:cNvSpPr txBox="1"/>
          <p:nvPr/>
        </p:nvSpPr>
        <p:spPr>
          <a:xfrm>
            <a:off x="727148" y="750873"/>
            <a:ext cx="541865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A127AE0-3CC4-4078-A3E7-C2E9473144A9}"/>
              </a:ext>
            </a:extLst>
          </p:cNvPr>
          <p:cNvSpPr txBox="1"/>
          <p:nvPr/>
        </p:nvSpPr>
        <p:spPr>
          <a:xfrm>
            <a:off x="1467042" y="880285"/>
            <a:ext cx="2159616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역할 분담 및 후기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A19CD26-3D43-4A56-B290-EB65B2BDC432}"/>
              </a:ext>
            </a:extLst>
          </p:cNvPr>
          <p:cNvSpPr txBox="1"/>
          <p:nvPr/>
        </p:nvSpPr>
        <p:spPr>
          <a:xfrm>
            <a:off x="1486498" y="1239443"/>
            <a:ext cx="2851152" cy="42261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팀원들의 역할 분담 및 후기입니다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따로 분류되지 않은 역할은 공동 작업 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55011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5016538" y="5891372"/>
            <a:ext cx="215892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9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BEEEDE-BD26-4844-82B4-E8603C876338}"/>
              </a:ext>
            </a:extLst>
          </p:cNvPr>
          <p:cNvSpPr txBox="1"/>
          <p:nvPr/>
        </p:nvSpPr>
        <p:spPr>
          <a:xfrm>
            <a:off x="4248484" y="3101031"/>
            <a:ext cx="3695036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B6BB89C-B9DB-4F53-B140-BA23282F5740}"/>
              </a:ext>
            </a:extLst>
          </p:cNvPr>
          <p:cNvSpPr txBox="1"/>
          <p:nvPr/>
        </p:nvSpPr>
        <p:spPr>
          <a:xfrm>
            <a:off x="4686310" y="2920398"/>
            <a:ext cx="2819390" cy="205629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dist"/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END OF DOCUMENT</a:t>
            </a:r>
            <a:endParaRPr lang="ko-KR" altLang="en-US" sz="1100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8465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535414" y="1183185"/>
            <a:ext cx="1550155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Index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2952DA-11C6-42DC-A379-528D285F815F}"/>
              </a:ext>
            </a:extLst>
          </p:cNvPr>
          <p:cNvSpPr txBox="1"/>
          <p:nvPr/>
        </p:nvSpPr>
        <p:spPr>
          <a:xfrm>
            <a:off x="573095" y="1021602"/>
            <a:ext cx="390222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r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967343C-CABB-4C88-B3AD-230763B00240}"/>
              </a:ext>
            </a:extLst>
          </p:cNvPr>
          <p:cNvGrpSpPr/>
          <p:nvPr/>
        </p:nvGrpSpPr>
        <p:grpSpPr>
          <a:xfrm>
            <a:off x="5223192" y="3343043"/>
            <a:ext cx="625475" cy="615553"/>
            <a:chOff x="3927475" y="2766203"/>
            <a:chExt cx="625475" cy="6155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EF3B06-A413-429C-92BF-83D5EF2233D6}"/>
                </a:ext>
              </a:extLst>
            </p:cNvPr>
            <p:cNvSpPr txBox="1"/>
            <p:nvPr/>
          </p:nvSpPr>
          <p:spPr>
            <a:xfrm>
              <a:off x="3971819" y="2766203"/>
              <a:ext cx="487313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40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ko-KR" altLang="en-US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E04B781-B81C-4888-B7B7-65D6D1F5DF98}"/>
                </a:ext>
              </a:extLst>
            </p:cNvPr>
            <p:cNvSpPr/>
            <p:nvPr/>
          </p:nvSpPr>
          <p:spPr>
            <a:xfrm>
              <a:off x="3948440" y="3140724"/>
              <a:ext cx="594985" cy="197792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1174D7F-B1F7-4C72-B472-80E693FB1228}"/>
                </a:ext>
              </a:extLst>
            </p:cNvPr>
            <p:cNvCxnSpPr/>
            <p:nvPr/>
          </p:nvCxnSpPr>
          <p:spPr>
            <a:xfrm>
              <a:off x="3927475" y="3140724"/>
              <a:ext cx="625475" cy="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A05B583-9115-4B3E-8DB0-A74B4C03F0C0}"/>
              </a:ext>
            </a:extLst>
          </p:cNvPr>
          <p:cNvGrpSpPr/>
          <p:nvPr/>
        </p:nvGrpSpPr>
        <p:grpSpPr>
          <a:xfrm>
            <a:off x="7406714" y="3343043"/>
            <a:ext cx="625475" cy="615553"/>
            <a:chOff x="3927475" y="2766203"/>
            <a:chExt cx="625475" cy="61555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F1DB5A-E77A-4BE7-8299-4B9CBAF91A96}"/>
                </a:ext>
              </a:extLst>
            </p:cNvPr>
            <p:cNvSpPr txBox="1"/>
            <p:nvPr/>
          </p:nvSpPr>
          <p:spPr>
            <a:xfrm>
              <a:off x="3957530" y="2766203"/>
              <a:ext cx="487313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40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ko-KR" altLang="en-US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8602241-DAB9-477F-A606-58EDE9391E42}"/>
                </a:ext>
              </a:extLst>
            </p:cNvPr>
            <p:cNvSpPr/>
            <p:nvPr/>
          </p:nvSpPr>
          <p:spPr>
            <a:xfrm>
              <a:off x="3948440" y="3140724"/>
              <a:ext cx="594985" cy="197792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54AC92A4-3CD0-41F3-8B0B-9A99694F4381}"/>
                </a:ext>
              </a:extLst>
            </p:cNvPr>
            <p:cNvCxnSpPr/>
            <p:nvPr/>
          </p:nvCxnSpPr>
          <p:spPr>
            <a:xfrm>
              <a:off x="3927475" y="3140724"/>
              <a:ext cx="625475" cy="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ACEE632-CB9B-4B29-A10C-76F30096E841}"/>
              </a:ext>
            </a:extLst>
          </p:cNvPr>
          <p:cNvGrpSpPr/>
          <p:nvPr/>
        </p:nvGrpSpPr>
        <p:grpSpPr>
          <a:xfrm>
            <a:off x="9609518" y="3343043"/>
            <a:ext cx="646811" cy="615553"/>
            <a:chOff x="3934618" y="2766203"/>
            <a:chExt cx="646811" cy="61555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AEE5665-C8DE-4662-B9BF-46E98EB0B88A}"/>
                </a:ext>
              </a:extLst>
            </p:cNvPr>
            <p:cNvSpPr txBox="1"/>
            <p:nvPr/>
          </p:nvSpPr>
          <p:spPr>
            <a:xfrm>
              <a:off x="3957530" y="2766203"/>
              <a:ext cx="525785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4000" spc="-15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ko-KR" altLang="en-US" sz="4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E90CFDA-F683-4A99-8399-670C73D532FC}"/>
                </a:ext>
              </a:extLst>
            </p:cNvPr>
            <p:cNvSpPr/>
            <p:nvPr/>
          </p:nvSpPr>
          <p:spPr>
            <a:xfrm>
              <a:off x="3948440" y="3140724"/>
              <a:ext cx="594985" cy="197792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8CA34EAD-169A-4511-BA8A-6D1E5EFBCE72}"/>
                </a:ext>
              </a:extLst>
            </p:cNvPr>
            <p:cNvCxnSpPr>
              <a:cxnSpLocks/>
            </p:cNvCxnSpPr>
            <p:nvPr/>
          </p:nvCxnSpPr>
          <p:spPr>
            <a:xfrm>
              <a:off x="3934618" y="3140724"/>
              <a:ext cx="646811" cy="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56F53A3-096B-4251-97A6-C6443A0E5D64}"/>
              </a:ext>
            </a:extLst>
          </p:cNvPr>
          <p:cNvGrpSpPr/>
          <p:nvPr/>
        </p:nvGrpSpPr>
        <p:grpSpPr>
          <a:xfrm>
            <a:off x="3034792" y="3343043"/>
            <a:ext cx="625475" cy="615553"/>
            <a:chOff x="1784350" y="2766203"/>
            <a:chExt cx="625475" cy="6155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602DBB-6D74-4E33-AABB-5690B4DDC14E}"/>
                </a:ext>
              </a:extLst>
            </p:cNvPr>
            <p:cNvSpPr txBox="1"/>
            <p:nvPr/>
          </p:nvSpPr>
          <p:spPr>
            <a:xfrm>
              <a:off x="1828694" y="2766203"/>
              <a:ext cx="487313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40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ko-KR" altLang="en-US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E36FCC8D-8231-483F-835B-BF00CD6A2571}"/>
                </a:ext>
              </a:extLst>
            </p:cNvPr>
            <p:cNvSpPr/>
            <p:nvPr/>
          </p:nvSpPr>
          <p:spPr>
            <a:xfrm>
              <a:off x="1805315" y="3140724"/>
              <a:ext cx="594985" cy="197792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A2E2DE4-0000-4BD8-82BF-E236D3BD461E}"/>
                </a:ext>
              </a:extLst>
            </p:cNvPr>
            <p:cNvCxnSpPr/>
            <p:nvPr/>
          </p:nvCxnSpPr>
          <p:spPr>
            <a:xfrm>
              <a:off x="1784350" y="3140724"/>
              <a:ext cx="625475" cy="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AA86F806-B4C7-488E-A46F-D4AB8B6DA958}"/>
              </a:ext>
            </a:extLst>
          </p:cNvPr>
          <p:cNvGrpSpPr/>
          <p:nvPr/>
        </p:nvGrpSpPr>
        <p:grpSpPr>
          <a:xfrm>
            <a:off x="509890" y="5318481"/>
            <a:ext cx="141051" cy="141051"/>
            <a:chOff x="5885234" y="2188723"/>
            <a:chExt cx="282102" cy="282102"/>
          </a:xfrm>
        </p:grpSpPr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2A8D4F91-7DED-4105-812C-202013ADC81F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6DDEB31F-FFF1-442E-BC43-9AF4743A9DF7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84BE1327-5201-4808-9DE7-ED6A6E513815}"/>
              </a:ext>
            </a:extLst>
          </p:cNvPr>
          <p:cNvCxnSpPr/>
          <p:nvPr/>
        </p:nvCxnSpPr>
        <p:spPr>
          <a:xfrm>
            <a:off x="580416" y="6302913"/>
            <a:ext cx="11031167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AFA6A20-1837-4ED8-AC14-4A338E04B13D}"/>
              </a:ext>
            </a:extLst>
          </p:cNvPr>
          <p:cNvGrpSpPr/>
          <p:nvPr/>
        </p:nvGrpSpPr>
        <p:grpSpPr>
          <a:xfrm>
            <a:off x="11522007" y="1386492"/>
            <a:ext cx="141051" cy="141051"/>
            <a:chOff x="5885234" y="2188723"/>
            <a:chExt cx="282102" cy="282102"/>
          </a:xfrm>
        </p:grpSpPr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4A8BA9A7-E90C-4C69-80E5-CEFFEECA91CF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0024EBA4-737C-4216-B064-D04DEF093D72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F0236953-3DF7-4ED6-94D3-5755B4BB20DC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464CC03E-4457-4A11-8C5B-2D6152539931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C350DAE1-AA21-4851-AA87-6DEDBFABAEA8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그래픽 15">
            <a:extLst>
              <a:ext uri="{FF2B5EF4-FFF2-40B4-BE49-F238E27FC236}">
                <a16:creationId xmlns:a16="http://schemas.microsoft.com/office/drawing/2014/main" id="{DF04D88A-005A-40B4-ABB5-B600B8D2FC5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C51BE923-0C74-4AB8-AFE0-FBED10BA6C6E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자유형: 도형 106">
              <a:extLst>
                <a:ext uri="{FF2B5EF4-FFF2-40B4-BE49-F238E27FC236}">
                  <a16:creationId xmlns:a16="http://schemas.microsoft.com/office/drawing/2014/main" id="{FD2CB283-548C-44B5-BF34-99B0DFDD8031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54A44B25-02B1-4A24-B658-4FD866DFCBAB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01DA9BD5-7684-48A5-AE21-1F6B4E5BD032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0" name="자유형: 도형 109">
              <a:extLst>
                <a:ext uri="{FF2B5EF4-FFF2-40B4-BE49-F238E27FC236}">
                  <a16:creationId xmlns:a16="http://schemas.microsoft.com/office/drawing/2014/main" id="{796B22F8-20F0-4903-A2D9-81734049E607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1" name="자유형: 도형 110">
              <a:extLst>
                <a:ext uri="{FF2B5EF4-FFF2-40B4-BE49-F238E27FC236}">
                  <a16:creationId xmlns:a16="http://schemas.microsoft.com/office/drawing/2014/main" id="{A097AF8E-5325-4B25-9DBC-A3F0F0971360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40CE794-2991-48A0-8301-BE129D0C0A9F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51E04158-6721-4E7A-ADCC-9E8C7B5B9280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4" name="자유형: 도형 113">
              <a:extLst>
                <a:ext uri="{FF2B5EF4-FFF2-40B4-BE49-F238E27FC236}">
                  <a16:creationId xmlns:a16="http://schemas.microsoft.com/office/drawing/2014/main" id="{F9E35981-AB3E-4F07-B1BD-AA72EDC3D0B0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11CA3FC6-5CC8-4898-8D7B-071AA861229C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6D66DBF2-A04C-4A66-7AEB-8F9808E3D0DE}"/>
              </a:ext>
            </a:extLst>
          </p:cNvPr>
          <p:cNvGrpSpPr/>
          <p:nvPr/>
        </p:nvGrpSpPr>
        <p:grpSpPr>
          <a:xfrm>
            <a:off x="2977642" y="3993289"/>
            <a:ext cx="1701478" cy="582979"/>
            <a:chOff x="2489993" y="3531200"/>
            <a:chExt cx="1701478" cy="58297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09917CF-834B-010F-61ED-AB0EDA34AFAE}"/>
                </a:ext>
              </a:extLst>
            </p:cNvPr>
            <p:cNvSpPr txBox="1"/>
            <p:nvPr/>
          </p:nvSpPr>
          <p:spPr>
            <a:xfrm>
              <a:off x="2489993" y="3531200"/>
              <a:ext cx="727814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시연 영상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362456C-6CB0-2516-B848-6378519DB7B4}"/>
                </a:ext>
              </a:extLst>
            </p:cNvPr>
            <p:cNvSpPr txBox="1"/>
            <p:nvPr/>
          </p:nvSpPr>
          <p:spPr>
            <a:xfrm>
              <a:off x="2489993" y="3719875"/>
              <a:ext cx="1202944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시연 영상을 통해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0EE8C3F-B516-7CBB-BEDE-3E567082615A}"/>
                </a:ext>
              </a:extLst>
            </p:cNvPr>
            <p:cNvSpPr txBox="1"/>
            <p:nvPr/>
          </p:nvSpPr>
          <p:spPr>
            <a:xfrm>
              <a:off x="2489993" y="3893161"/>
              <a:ext cx="1701478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실제 동작을 살펴 봅니다</a:t>
              </a:r>
              <a:r>
                <a:rPr lang="en-US" altLang="ko-KR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ADADA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F8E40F1D-746E-5814-80E5-F2BD69A174C0}"/>
              </a:ext>
            </a:extLst>
          </p:cNvPr>
          <p:cNvGrpSpPr/>
          <p:nvPr/>
        </p:nvGrpSpPr>
        <p:grpSpPr>
          <a:xfrm>
            <a:off x="5166042" y="3993289"/>
            <a:ext cx="1633831" cy="582979"/>
            <a:chOff x="2489993" y="3531200"/>
            <a:chExt cx="1633831" cy="582979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F288347-1F67-0273-C306-BC20F882AF92}"/>
                </a:ext>
              </a:extLst>
            </p:cNvPr>
            <p:cNvSpPr txBox="1"/>
            <p:nvPr/>
          </p:nvSpPr>
          <p:spPr>
            <a:xfrm>
              <a:off x="2489993" y="3531200"/>
              <a:ext cx="727814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기능 소개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3329C7C-45C6-BABB-B108-20DC6E11DD95}"/>
                </a:ext>
              </a:extLst>
            </p:cNvPr>
            <p:cNvSpPr txBox="1"/>
            <p:nvPr/>
          </p:nvSpPr>
          <p:spPr>
            <a:xfrm>
              <a:off x="2489993" y="3719875"/>
              <a:ext cx="1633831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어떤 기능을 구현했는지</a:t>
              </a:r>
              <a:endPara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ADADA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5D5B5DC-CF90-F61F-E00A-4C74CDA3EEF3}"/>
                </a:ext>
              </a:extLst>
            </p:cNvPr>
            <p:cNvSpPr txBox="1"/>
            <p:nvPr/>
          </p:nvSpPr>
          <p:spPr>
            <a:xfrm>
              <a:off x="2489993" y="3893161"/>
              <a:ext cx="1469363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간략하게 소개합니다</a:t>
              </a:r>
              <a:r>
                <a:rPr lang="en-US" altLang="ko-KR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ADADA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EB6B4FBB-A196-F298-20DA-627BED1E0FD5}"/>
              </a:ext>
            </a:extLst>
          </p:cNvPr>
          <p:cNvGrpSpPr/>
          <p:nvPr/>
        </p:nvGrpSpPr>
        <p:grpSpPr>
          <a:xfrm>
            <a:off x="7349564" y="3993289"/>
            <a:ext cx="1490202" cy="582979"/>
            <a:chOff x="2489993" y="3531200"/>
            <a:chExt cx="1490202" cy="582979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FC5D355-C628-AF7B-3A84-962DC75A8144}"/>
                </a:ext>
              </a:extLst>
            </p:cNvPr>
            <p:cNvSpPr txBox="1"/>
            <p:nvPr/>
          </p:nvSpPr>
          <p:spPr>
            <a:xfrm>
              <a:off x="2489993" y="3531200"/>
              <a:ext cx="727814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세부 정보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C920EEC-379C-E5EF-8982-89F25E222820}"/>
                </a:ext>
              </a:extLst>
            </p:cNvPr>
            <p:cNvSpPr txBox="1"/>
            <p:nvPr/>
          </p:nvSpPr>
          <p:spPr>
            <a:xfrm>
              <a:off x="2489993" y="3719875"/>
              <a:ext cx="1490202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영상에서 다루지 않은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8AFB07E-A247-9ED2-058D-D87B2CCD14BF}"/>
                </a:ext>
              </a:extLst>
            </p:cNvPr>
            <p:cNvSpPr txBox="1"/>
            <p:nvPr/>
          </p:nvSpPr>
          <p:spPr>
            <a:xfrm>
              <a:off x="2489993" y="3893161"/>
              <a:ext cx="1469363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정보를 브리핑합니다</a:t>
              </a:r>
              <a:r>
                <a:rPr lang="en-US" altLang="ko-KR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ADADA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007F7154-E311-5841-F986-8A0F7F0D880A}"/>
              </a:ext>
            </a:extLst>
          </p:cNvPr>
          <p:cNvGrpSpPr/>
          <p:nvPr/>
        </p:nvGrpSpPr>
        <p:grpSpPr>
          <a:xfrm>
            <a:off x="9552368" y="3993289"/>
            <a:ext cx="1988736" cy="582979"/>
            <a:chOff x="2489993" y="3531200"/>
            <a:chExt cx="1988736" cy="582979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064C1B4-38D2-C0B9-D056-55C18E269CA6}"/>
                </a:ext>
              </a:extLst>
            </p:cNvPr>
            <p:cNvSpPr txBox="1"/>
            <p:nvPr/>
          </p:nvSpPr>
          <p:spPr>
            <a:xfrm>
              <a:off x="2489993" y="3531200"/>
              <a:ext cx="1247187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팀원 소개 및 후기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DCC0369-E663-7E86-BEE4-0A70055C46FA}"/>
                </a:ext>
              </a:extLst>
            </p:cNvPr>
            <p:cNvSpPr txBox="1"/>
            <p:nvPr/>
          </p:nvSpPr>
          <p:spPr>
            <a:xfrm>
              <a:off x="2489993" y="3719875"/>
              <a:ext cx="1247187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역할 분담 내용 및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52C23A5-7535-9ED2-B122-32A5E88EA610}"/>
                </a:ext>
              </a:extLst>
            </p:cNvPr>
            <p:cNvSpPr txBox="1"/>
            <p:nvPr/>
          </p:nvSpPr>
          <p:spPr>
            <a:xfrm>
              <a:off x="2489993" y="3893161"/>
              <a:ext cx="1988736" cy="221018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r>
                <a:rPr lang="ko-KR" altLang="en-US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팀원들의 후기를 돌아 봅니다</a:t>
              </a:r>
              <a:r>
                <a:rPr lang="en-US" altLang="ko-KR" sz="12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ADADA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ADADA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D1AC2EC-6A7C-31BF-B2AC-B51195CFC206}"/>
              </a:ext>
            </a:extLst>
          </p:cNvPr>
          <p:cNvSpPr txBox="1"/>
          <p:nvPr/>
        </p:nvSpPr>
        <p:spPr>
          <a:xfrm>
            <a:off x="-104731" y="1885071"/>
            <a:ext cx="1887903" cy="31335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ko-KR" altLang="en-US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en-US" altLang="ko-KR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993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그림자 속의 기둥">
            <a:extLst>
              <a:ext uri="{FF2B5EF4-FFF2-40B4-BE49-F238E27FC236}">
                <a16:creationId xmlns:a16="http://schemas.microsoft.com/office/drawing/2014/main" id="{51518B58-5267-44E2-8553-42136E02C7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941"/>
          <a:stretch/>
        </p:blipFill>
        <p:spPr>
          <a:xfrm>
            <a:off x="-2" y="0"/>
            <a:ext cx="12191999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0E460B5-5A33-4A9F-9C28-0874DB775115}"/>
              </a:ext>
            </a:extLst>
          </p:cNvPr>
          <p:cNvSpPr/>
          <p:nvPr/>
        </p:nvSpPr>
        <p:spPr>
          <a:xfrm>
            <a:off x="-25739" y="0"/>
            <a:ext cx="12192000" cy="6858000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5016538" y="5891372"/>
            <a:ext cx="215892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9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6F2477-6C04-412F-A53E-D31E25CA373C}"/>
              </a:ext>
            </a:extLst>
          </p:cNvPr>
          <p:cNvSpPr txBox="1"/>
          <p:nvPr/>
        </p:nvSpPr>
        <p:spPr>
          <a:xfrm>
            <a:off x="4294198" y="2719379"/>
            <a:ext cx="3603602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시연 영상</a:t>
            </a:r>
          </a:p>
        </p:txBody>
      </p:sp>
    </p:spTree>
    <p:extLst>
      <p:ext uri="{BB962C8B-B14F-4D97-AF65-F5344CB8AC3E}">
        <p14:creationId xmlns:p14="http://schemas.microsoft.com/office/powerpoint/2010/main" val="1696950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그림 42" descr="나무의 선">
            <a:extLst>
              <a:ext uri="{FF2B5EF4-FFF2-40B4-BE49-F238E27FC236}">
                <a16:creationId xmlns:a16="http://schemas.microsoft.com/office/drawing/2014/main" id="{89CF3450-2E70-4358-B8CA-F655B4841A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8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0E460B5-5A33-4A9F-9C28-0874DB7751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431B0F0-43B5-4CE3-B006-A44B3EEC9063}"/>
              </a:ext>
            </a:extLst>
          </p:cNvPr>
          <p:cNvSpPr/>
          <p:nvPr/>
        </p:nvSpPr>
        <p:spPr>
          <a:xfrm>
            <a:off x="580416" y="559338"/>
            <a:ext cx="11031167" cy="5739323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5016538" y="5891372"/>
            <a:ext cx="215892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9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B3BDAF2-6A42-4A8F-87B2-EB857C02D37C}"/>
              </a:ext>
            </a:extLst>
          </p:cNvPr>
          <p:cNvSpPr txBox="1"/>
          <p:nvPr/>
        </p:nvSpPr>
        <p:spPr>
          <a:xfrm>
            <a:off x="6041443" y="2632201"/>
            <a:ext cx="109118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endParaRPr lang="ko-KR" altLang="en-US" sz="52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600FB72-5D14-4968-9B53-31313CB0E2F2}"/>
              </a:ext>
            </a:extLst>
          </p:cNvPr>
          <p:cNvSpPr txBox="1"/>
          <p:nvPr/>
        </p:nvSpPr>
        <p:spPr>
          <a:xfrm>
            <a:off x="5297870" y="599795"/>
            <a:ext cx="1596260" cy="405683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ko-KR" altLang="en-US" sz="24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시연 영상</a:t>
            </a:r>
            <a:endParaRPr lang="en-US" altLang="ko-KR" sz="24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15D0C30-4CF8-462C-A001-5CC5016D0212}"/>
              </a:ext>
            </a:extLst>
          </p:cNvPr>
          <p:cNvSpPr txBox="1"/>
          <p:nvPr/>
        </p:nvSpPr>
        <p:spPr>
          <a:xfrm>
            <a:off x="4476680" y="1075093"/>
            <a:ext cx="3347762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ko-KR" altLang="en-US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과제결과물을 간략하게 소개하는 시연 영상입니다</a:t>
            </a:r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100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9" name="그래픽 15">
            <a:extLst>
              <a:ext uri="{FF2B5EF4-FFF2-40B4-BE49-F238E27FC236}">
                <a16:creationId xmlns:a16="http://schemas.microsoft.com/office/drawing/2014/main" id="{AF9F066F-2885-4E5D-A6C5-96B12A241885}"/>
              </a:ext>
            </a:extLst>
          </p:cNvPr>
          <p:cNvGrpSpPr/>
          <p:nvPr/>
        </p:nvGrpSpPr>
        <p:grpSpPr>
          <a:xfrm>
            <a:off x="5693568" y="5737185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4C9A1895-98E7-4326-8413-EB1F3D7874A6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BB7B36CF-4443-4BDB-8C6E-12776E0338DC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E59A1C2E-9644-47EA-8268-F759D972BC7D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6DD0A8E6-2778-4891-8C46-C8936A464F8F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2770A8B9-C26F-40DA-A356-20792D58D1A5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1C152CDA-EF24-49A5-AF66-F3CFF924797B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EBDD98E2-2B22-4E6C-8A1A-A56C2BF8FEC7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D345A7E8-3063-4644-B9DA-3DC5FEA5C045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469A30DA-2921-436D-93D5-3B658ADC2464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33884062-E79D-48B3-B6C2-346E16A71EAA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3" name="시연영상_녹음추가">
            <a:hlinkClick r:id="" action="ppaction://media"/>
            <a:extLst>
              <a:ext uri="{FF2B5EF4-FFF2-40B4-BE49-F238E27FC236}">
                <a16:creationId xmlns:a16="http://schemas.microsoft.com/office/drawing/2014/main" id="{9F69A90D-BCBF-4728-949F-C018012010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52945" y="1008575"/>
            <a:ext cx="9326563" cy="49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88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그림자 속의 기둥">
            <a:extLst>
              <a:ext uri="{FF2B5EF4-FFF2-40B4-BE49-F238E27FC236}">
                <a16:creationId xmlns:a16="http://schemas.microsoft.com/office/drawing/2014/main" id="{51518B58-5267-44E2-8553-42136E02C7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941"/>
          <a:stretch/>
        </p:blipFill>
        <p:spPr>
          <a:xfrm>
            <a:off x="-2" y="0"/>
            <a:ext cx="12191999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0E460B5-5A33-4A9F-9C28-0874DB7751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5016538" y="5891372"/>
            <a:ext cx="215892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9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6F2477-6C04-412F-A53E-D31E25CA373C}"/>
              </a:ext>
            </a:extLst>
          </p:cNvPr>
          <p:cNvSpPr txBox="1"/>
          <p:nvPr/>
        </p:nvSpPr>
        <p:spPr>
          <a:xfrm>
            <a:off x="4294204" y="2632201"/>
            <a:ext cx="3603602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기능</a:t>
            </a:r>
          </a:p>
        </p:txBody>
      </p:sp>
    </p:spTree>
    <p:extLst>
      <p:ext uri="{BB962C8B-B14F-4D97-AF65-F5344CB8AC3E}">
        <p14:creationId xmlns:p14="http://schemas.microsoft.com/office/powerpoint/2010/main" val="1423016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6DA4773-B6BD-4E44-A2F6-61B017A5A1BA}"/>
              </a:ext>
            </a:extLst>
          </p:cNvPr>
          <p:cNvGrpSpPr/>
          <p:nvPr/>
        </p:nvGrpSpPr>
        <p:grpSpPr>
          <a:xfrm>
            <a:off x="509890" y="1386492"/>
            <a:ext cx="141051" cy="141051"/>
            <a:chOff x="5885234" y="2188723"/>
            <a:chExt cx="282102" cy="28210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651087F-EF4E-43C7-B93A-E28DAE9BCC17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D4ADD2-A568-43D9-839C-3E1CF62925EB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D90FCC0-7B86-486D-B9E0-8AAF15B956E0}"/>
              </a:ext>
            </a:extLst>
          </p:cNvPr>
          <p:cNvGrpSpPr/>
          <p:nvPr/>
        </p:nvGrpSpPr>
        <p:grpSpPr>
          <a:xfrm>
            <a:off x="509890" y="5306505"/>
            <a:ext cx="141051" cy="141051"/>
            <a:chOff x="5885234" y="2188723"/>
            <a:chExt cx="282102" cy="282102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7A9F738-14AA-46E2-A860-599BE2F8B3E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303334E-591F-47BE-B387-DB30C9716946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44EDE0-BEED-4547-BBF6-3296FB85BC43}"/>
              </a:ext>
            </a:extLst>
          </p:cNvPr>
          <p:cNvGrpSpPr/>
          <p:nvPr/>
        </p:nvGrpSpPr>
        <p:grpSpPr>
          <a:xfrm>
            <a:off x="11522007" y="1386492"/>
            <a:ext cx="141051" cy="141051"/>
            <a:chOff x="5885234" y="2188723"/>
            <a:chExt cx="282102" cy="282102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C4448CB-6BFD-4803-BA73-DEF2BA486730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89CE9F4-425A-4FE5-B1FC-F8677E982A63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203BE0A-D060-4346-A468-7AB7153D4123}"/>
              </a:ext>
            </a:extLst>
          </p:cNvPr>
          <p:cNvGrpSpPr/>
          <p:nvPr/>
        </p:nvGrpSpPr>
        <p:grpSpPr>
          <a:xfrm>
            <a:off x="11522007" y="3346498"/>
            <a:ext cx="141051" cy="141051"/>
            <a:chOff x="5885234" y="2188723"/>
            <a:chExt cx="282102" cy="28210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CC7A976-2B64-48B4-96FE-8C88BABC7EE9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F68EB2C-E2F4-43B8-AF95-375E44D5432C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8B1D2F7-5550-4C0D-AE5C-CFD90244E14D}"/>
              </a:ext>
            </a:extLst>
          </p:cNvPr>
          <p:cNvGrpSpPr/>
          <p:nvPr/>
        </p:nvGrpSpPr>
        <p:grpSpPr>
          <a:xfrm>
            <a:off x="11522007" y="5306505"/>
            <a:ext cx="141051" cy="141051"/>
            <a:chOff x="5885234" y="2188723"/>
            <a:chExt cx="282102" cy="282102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8C6177C-42AE-4DF0-B3E4-C74F9DBCB19D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D7B5AF7B-2657-42BC-8F17-A2FA4FF5862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7" name="오른쪽 대괄호 166">
            <a:extLst>
              <a:ext uri="{FF2B5EF4-FFF2-40B4-BE49-F238E27FC236}">
                <a16:creationId xmlns:a16="http://schemas.microsoft.com/office/drawing/2014/main" id="{C9D0D369-322D-4295-80B7-C7B0763E36A5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1B677B73-D0D3-493E-ACDA-2502CA0B5279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CB50FFB9-54F2-4897-AB9C-00FBFA996E28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23AB3E1-E797-404F-8EE3-DD2AEBAC39CD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래픽 15">
            <a:extLst>
              <a:ext uri="{FF2B5EF4-FFF2-40B4-BE49-F238E27FC236}">
                <a16:creationId xmlns:a16="http://schemas.microsoft.com/office/drawing/2014/main" id="{027EEEE6-781A-4919-A0CF-30DBA0F72EA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BC20178F-9741-40AA-BF5E-DD205EF572AB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F317BA0-795C-4F8B-BAC8-F45591736C41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6A3B37D9-891F-41A5-A4A9-14882E179C03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C8BF2FA-5D75-4331-B758-75433F77CCC9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E492C605-F7E7-49A5-8EA4-F4294CD84B9E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C8E98AF-7CD2-458D-ACD2-3AD3677627B2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2AB0D5D5-9EA3-4D46-AD3A-A9D154466B60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1F9779C7-2A97-4C37-8B1A-D450E62F01D8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02F37B2-666A-4B67-938D-AAF09D82FB39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3F4CF4DA-038B-47A0-B04B-C9F5BAAF41C3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811225-56E1-3AAC-8594-7B5922CB93D3}"/>
              </a:ext>
            </a:extLst>
          </p:cNvPr>
          <p:cNvSpPr txBox="1"/>
          <p:nvPr/>
        </p:nvSpPr>
        <p:spPr>
          <a:xfrm>
            <a:off x="4550260" y="832809"/>
            <a:ext cx="3122700" cy="86734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5400" b="1" i="0" dirty="0">
                <a:solidFill>
                  <a:srgbClr val="1F2328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구현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CF98-82B8-E45A-89D2-0412C8DC9F16}"/>
              </a:ext>
            </a:extLst>
          </p:cNvPr>
          <p:cNvSpPr txBox="1"/>
          <p:nvPr/>
        </p:nvSpPr>
        <p:spPr>
          <a:xfrm>
            <a:off x="2712625" y="2050112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F2AAAC-9AF3-0169-4AB9-064EC7D5B891}"/>
              </a:ext>
            </a:extLst>
          </p:cNvPr>
          <p:cNvSpPr/>
          <p:nvPr/>
        </p:nvSpPr>
        <p:spPr>
          <a:xfrm>
            <a:off x="2658789" y="2422728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3749FAB-BC95-9C48-5453-B41E29F228C7}"/>
              </a:ext>
            </a:extLst>
          </p:cNvPr>
          <p:cNvCxnSpPr>
            <a:cxnSpLocks/>
          </p:cNvCxnSpPr>
          <p:nvPr/>
        </p:nvCxnSpPr>
        <p:spPr>
          <a:xfrm>
            <a:off x="2643544" y="2422728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A4A2F4B-304F-0822-61B3-99E919AC43D2}"/>
              </a:ext>
            </a:extLst>
          </p:cNvPr>
          <p:cNvSpPr txBox="1"/>
          <p:nvPr/>
        </p:nvSpPr>
        <p:spPr>
          <a:xfrm>
            <a:off x="2165976" y="2575806"/>
            <a:ext cx="1580611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시작 화면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로비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CDDB93-98FF-663B-E2D0-5E5BB27A7610}"/>
              </a:ext>
            </a:extLst>
          </p:cNvPr>
          <p:cNvSpPr txBox="1"/>
          <p:nvPr/>
        </p:nvSpPr>
        <p:spPr>
          <a:xfrm>
            <a:off x="5570191" y="2012446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13DF118-6CDB-C6D1-7A41-EF8240327F24}"/>
              </a:ext>
            </a:extLst>
          </p:cNvPr>
          <p:cNvSpPr/>
          <p:nvPr/>
        </p:nvSpPr>
        <p:spPr>
          <a:xfrm>
            <a:off x="5516355" y="2385062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CFF152E-7060-DF43-5A97-1942442D8CE0}"/>
              </a:ext>
            </a:extLst>
          </p:cNvPr>
          <p:cNvCxnSpPr>
            <a:cxnSpLocks/>
          </p:cNvCxnSpPr>
          <p:nvPr/>
        </p:nvCxnSpPr>
        <p:spPr>
          <a:xfrm>
            <a:off x="5501110" y="2385062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AE4EB79-0B6F-5C7E-F35A-6C2E02DB561F}"/>
              </a:ext>
            </a:extLst>
          </p:cNvPr>
          <p:cNvSpPr txBox="1"/>
          <p:nvPr/>
        </p:nvSpPr>
        <p:spPr>
          <a:xfrm>
            <a:off x="5373797" y="2538140"/>
            <a:ext cx="880100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상태 보기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3EBFE6-49BC-EDF8-829D-02E85555DBE0}"/>
              </a:ext>
            </a:extLst>
          </p:cNvPr>
          <p:cNvSpPr txBox="1"/>
          <p:nvPr/>
        </p:nvSpPr>
        <p:spPr>
          <a:xfrm>
            <a:off x="8664112" y="2050112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745E3B1-9C38-C3D1-6158-13C4FEA1D6FD}"/>
              </a:ext>
            </a:extLst>
          </p:cNvPr>
          <p:cNvSpPr/>
          <p:nvPr/>
        </p:nvSpPr>
        <p:spPr>
          <a:xfrm>
            <a:off x="8640733" y="2422728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E4F27DC2-1860-1F9F-49A9-50242496EF26}"/>
              </a:ext>
            </a:extLst>
          </p:cNvPr>
          <p:cNvCxnSpPr>
            <a:cxnSpLocks/>
          </p:cNvCxnSpPr>
          <p:nvPr/>
        </p:nvCxnSpPr>
        <p:spPr>
          <a:xfrm>
            <a:off x="8625488" y="2422728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6F4585F-0E57-114E-31FC-FB7963B21764}"/>
              </a:ext>
            </a:extLst>
          </p:cNvPr>
          <p:cNvSpPr txBox="1"/>
          <p:nvPr/>
        </p:nvSpPr>
        <p:spPr>
          <a:xfrm>
            <a:off x="8480245" y="2572479"/>
            <a:ext cx="880100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전투 시작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4C5D19-18EF-7137-D09F-34DACAF1697B}"/>
              </a:ext>
            </a:extLst>
          </p:cNvPr>
          <p:cNvSpPr txBox="1"/>
          <p:nvPr/>
        </p:nvSpPr>
        <p:spPr>
          <a:xfrm>
            <a:off x="5050639" y="1613836"/>
            <a:ext cx="1887903" cy="31335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필수 요구 사항</a:t>
            </a:r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64B4F181-3426-7440-D698-FF7989B13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964" y="2915323"/>
            <a:ext cx="2672634" cy="24070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A7819104-F1FA-60F3-80A1-C469C4F0D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737" y="2861724"/>
            <a:ext cx="1649381" cy="323905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A7128FE7-4502-7CF4-16CD-B98F97536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372" y="2861724"/>
            <a:ext cx="4002895" cy="330304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244356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6DA4773-B6BD-4E44-A2F6-61B017A5A1BA}"/>
              </a:ext>
            </a:extLst>
          </p:cNvPr>
          <p:cNvGrpSpPr/>
          <p:nvPr/>
        </p:nvGrpSpPr>
        <p:grpSpPr>
          <a:xfrm>
            <a:off x="509890" y="1386492"/>
            <a:ext cx="141051" cy="141051"/>
            <a:chOff x="5885234" y="2188723"/>
            <a:chExt cx="282102" cy="28210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651087F-EF4E-43C7-B93A-E28DAE9BCC17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D4ADD2-A568-43D9-839C-3E1CF62925EB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D90FCC0-7B86-486D-B9E0-8AAF15B956E0}"/>
              </a:ext>
            </a:extLst>
          </p:cNvPr>
          <p:cNvGrpSpPr/>
          <p:nvPr/>
        </p:nvGrpSpPr>
        <p:grpSpPr>
          <a:xfrm>
            <a:off x="509890" y="5306505"/>
            <a:ext cx="141051" cy="141051"/>
            <a:chOff x="5885234" y="2188723"/>
            <a:chExt cx="282102" cy="282102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7A9F738-14AA-46E2-A860-599BE2F8B3E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303334E-591F-47BE-B387-DB30C9716946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44EDE0-BEED-4547-BBF6-3296FB85BC43}"/>
              </a:ext>
            </a:extLst>
          </p:cNvPr>
          <p:cNvGrpSpPr/>
          <p:nvPr/>
        </p:nvGrpSpPr>
        <p:grpSpPr>
          <a:xfrm>
            <a:off x="11522007" y="1386492"/>
            <a:ext cx="141051" cy="141051"/>
            <a:chOff x="5885234" y="2188723"/>
            <a:chExt cx="282102" cy="282102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C4448CB-6BFD-4803-BA73-DEF2BA486730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89CE9F4-425A-4FE5-B1FC-F8677E982A63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203BE0A-D060-4346-A468-7AB7153D4123}"/>
              </a:ext>
            </a:extLst>
          </p:cNvPr>
          <p:cNvGrpSpPr/>
          <p:nvPr/>
        </p:nvGrpSpPr>
        <p:grpSpPr>
          <a:xfrm>
            <a:off x="11522007" y="3346498"/>
            <a:ext cx="141051" cy="141051"/>
            <a:chOff x="5885234" y="2188723"/>
            <a:chExt cx="282102" cy="28210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CC7A976-2B64-48B4-96FE-8C88BABC7EE9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F68EB2C-E2F4-43B8-AF95-375E44D5432C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8B1D2F7-5550-4C0D-AE5C-CFD90244E14D}"/>
              </a:ext>
            </a:extLst>
          </p:cNvPr>
          <p:cNvGrpSpPr/>
          <p:nvPr/>
        </p:nvGrpSpPr>
        <p:grpSpPr>
          <a:xfrm>
            <a:off x="11522007" y="5306505"/>
            <a:ext cx="141051" cy="141051"/>
            <a:chOff x="5885234" y="2188723"/>
            <a:chExt cx="282102" cy="282102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8C6177C-42AE-4DF0-B3E4-C74F9DBCB19D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D7B5AF7B-2657-42BC-8F17-A2FA4FF5862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7" name="오른쪽 대괄호 166">
            <a:extLst>
              <a:ext uri="{FF2B5EF4-FFF2-40B4-BE49-F238E27FC236}">
                <a16:creationId xmlns:a16="http://schemas.microsoft.com/office/drawing/2014/main" id="{C9D0D369-322D-4295-80B7-C7B0763E36A5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1B677B73-D0D3-493E-ACDA-2502CA0B5279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CB50FFB9-54F2-4897-AB9C-00FBFA996E28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23AB3E1-E797-404F-8EE3-DD2AEBAC39CD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래픽 15">
            <a:extLst>
              <a:ext uri="{FF2B5EF4-FFF2-40B4-BE49-F238E27FC236}">
                <a16:creationId xmlns:a16="http://schemas.microsoft.com/office/drawing/2014/main" id="{027EEEE6-781A-4919-A0CF-30DBA0F72EA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BC20178F-9741-40AA-BF5E-DD205EF572AB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F317BA0-795C-4F8B-BAC8-F45591736C41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6A3B37D9-891F-41A5-A4A9-14882E179C03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C8BF2FA-5D75-4331-B758-75433F77CCC9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E492C605-F7E7-49A5-8EA4-F4294CD84B9E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C8E98AF-7CD2-458D-ACD2-3AD3677627B2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2AB0D5D5-9EA3-4D46-AD3A-A9D154466B60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1F9779C7-2A97-4C37-8B1A-D450E62F01D8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02F37B2-666A-4B67-938D-AAF09D82FB39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3F4CF4DA-038B-47A0-B04B-C9F5BAAF41C3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811225-56E1-3AAC-8594-7B5922CB93D3}"/>
              </a:ext>
            </a:extLst>
          </p:cNvPr>
          <p:cNvSpPr txBox="1"/>
          <p:nvPr/>
        </p:nvSpPr>
        <p:spPr>
          <a:xfrm>
            <a:off x="4550260" y="832809"/>
            <a:ext cx="3122700" cy="86734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5400" b="1" i="0" dirty="0">
                <a:solidFill>
                  <a:srgbClr val="1F2328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구현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CF98-82B8-E45A-89D2-0412C8DC9F16}"/>
              </a:ext>
            </a:extLst>
          </p:cNvPr>
          <p:cNvSpPr txBox="1"/>
          <p:nvPr/>
        </p:nvSpPr>
        <p:spPr>
          <a:xfrm>
            <a:off x="2712625" y="2050112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F2AAAC-9AF3-0169-4AB9-064EC7D5B891}"/>
              </a:ext>
            </a:extLst>
          </p:cNvPr>
          <p:cNvSpPr/>
          <p:nvPr/>
        </p:nvSpPr>
        <p:spPr>
          <a:xfrm>
            <a:off x="2658789" y="2422728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3749FAB-BC95-9C48-5453-B41E29F228C7}"/>
              </a:ext>
            </a:extLst>
          </p:cNvPr>
          <p:cNvCxnSpPr>
            <a:cxnSpLocks/>
          </p:cNvCxnSpPr>
          <p:nvPr/>
        </p:nvCxnSpPr>
        <p:spPr>
          <a:xfrm>
            <a:off x="2643544" y="2422728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A4A2F4B-304F-0822-61B3-99E919AC43D2}"/>
              </a:ext>
            </a:extLst>
          </p:cNvPr>
          <p:cNvSpPr txBox="1"/>
          <p:nvPr/>
        </p:nvSpPr>
        <p:spPr>
          <a:xfrm>
            <a:off x="2445700" y="2575806"/>
            <a:ext cx="1021164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캐릭터 생성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CDDB93-98FF-663B-E2D0-5E5BB27A7610}"/>
              </a:ext>
            </a:extLst>
          </p:cNvPr>
          <p:cNvSpPr txBox="1"/>
          <p:nvPr/>
        </p:nvSpPr>
        <p:spPr>
          <a:xfrm>
            <a:off x="8103470" y="2008885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13DF118-6CDB-C6D1-7A41-EF8240327F24}"/>
              </a:ext>
            </a:extLst>
          </p:cNvPr>
          <p:cNvSpPr/>
          <p:nvPr/>
        </p:nvSpPr>
        <p:spPr>
          <a:xfrm>
            <a:off x="8049634" y="2381501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CFF152E-7060-DF43-5A97-1942442D8CE0}"/>
              </a:ext>
            </a:extLst>
          </p:cNvPr>
          <p:cNvCxnSpPr>
            <a:cxnSpLocks/>
          </p:cNvCxnSpPr>
          <p:nvPr/>
        </p:nvCxnSpPr>
        <p:spPr>
          <a:xfrm>
            <a:off x="8034389" y="2381501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AE4EB79-0B6F-5C7E-F35A-6C2E02DB561F}"/>
              </a:ext>
            </a:extLst>
          </p:cNvPr>
          <p:cNvSpPr txBox="1"/>
          <p:nvPr/>
        </p:nvSpPr>
        <p:spPr>
          <a:xfrm>
            <a:off x="7741162" y="2534579"/>
            <a:ext cx="1211922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직업 선택 기능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4C5D19-18EF-7137-D09F-34DACAF1697B}"/>
              </a:ext>
            </a:extLst>
          </p:cNvPr>
          <p:cNvSpPr txBox="1"/>
          <p:nvPr/>
        </p:nvSpPr>
        <p:spPr>
          <a:xfrm>
            <a:off x="5050639" y="1613836"/>
            <a:ext cx="1887903" cy="31335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선택 요구 사항</a:t>
            </a:r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E20161D-34F0-B5B8-CD4C-78247C1FD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055" y="2922953"/>
            <a:ext cx="3156452" cy="148903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33A7AEB-F6DD-43C3-4315-B20561A3A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903" y="3033960"/>
            <a:ext cx="6501713" cy="118662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882825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6DA4773-B6BD-4E44-A2F6-61B017A5A1BA}"/>
              </a:ext>
            </a:extLst>
          </p:cNvPr>
          <p:cNvGrpSpPr/>
          <p:nvPr/>
        </p:nvGrpSpPr>
        <p:grpSpPr>
          <a:xfrm>
            <a:off x="509890" y="1386492"/>
            <a:ext cx="141051" cy="141051"/>
            <a:chOff x="5885234" y="2188723"/>
            <a:chExt cx="282102" cy="28210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651087F-EF4E-43C7-B93A-E28DAE9BCC17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D4ADD2-A568-43D9-839C-3E1CF62925EB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D90FCC0-7B86-486D-B9E0-8AAF15B956E0}"/>
              </a:ext>
            </a:extLst>
          </p:cNvPr>
          <p:cNvGrpSpPr/>
          <p:nvPr/>
        </p:nvGrpSpPr>
        <p:grpSpPr>
          <a:xfrm>
            <a:off x="509890" y="5306505"/>
            <a:ext cx="141051" cy="141051"/>
            <a:chOff x="5885234" y="2188723"/>
            <a:chExt cx="282102" cy="282102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7A9F738-14AA-46E2-A860-599BE2F8B3E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303334E-591F-47BE-B387-DB30C9716946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44EDE0-BEED-4547-BBF6-3296FB85BC43}"/>
              </a:ext>
            </a:extLst>
          </p:cNvPr>
          <p:cNvGrpSpPr/>
          <p:nvPr/>
        </p:nvGrpSpPr>
        <p:grpSpPr>
          <a:xfrm>
            <a:off x="11522007" y="1386492"/>
            <a:ext cx="141051" cy="141051"/>
            <a:chOff x="5885234" y="2188723"/>
            <a:chExt cx="282102" cy="282102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C4448CB-6BFD-4803-BA73-DEF2BA486730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89CE9F4-425A-4FE5-B1FC-F8677E982A63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203BE0A-D060-4346-A468-7AB7153D4123}"/>
              </a:ext>
            </a:extLst>
          </p:cNvPr>
          <p:cNvGrpSpPr/>
          <p:nvPr/>
        </p:nvGrpSpPr>
        <p:grpSpPr>
          <a:xfrm>
            <a:off x="11522007" y="3346498"/>
            <a:ext cx="141051" cy="141051"/>
            <a:chOff x="5885234" y="2188723"/>
            <a:chExt cx="282102" cy="28210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CC7A976-2B64-48B4-96FE-8C88BABC7EE9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F68EB2C-E2F4-43B8-AF95-375E44D5432C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8B1D2F7-5550-4C0D-AE5C-CFD90244E14D}"/>
              </a:ext>
            </a:extLst>
          </p:cNvPr>
          <p:cNvGrpSpPr/>
          <p:nvPr/>
        </p:nvGrpSpPr>
        <p:grpSpPr>
          <a:xfrm>
            <a:off x="11522007" y="5306505"/>
            <a:ext cx="141051" cy="141051"/>
            <a:chOff x="5885234" y="2188723"/>
            <a:chExt cx="282102" cy="282102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8C6177C-42AE-4DF0-B3E4-C74F9DBCB19D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D7B5AF7B-2657-42BC-8F17-A2FA4FF5862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7" name="오른쪽 대괄호 166">
            <a:extLst>
              <a:ext uri="{FF2B5EF4-FFF2-40B4-BE49-F238E27FC236}">
                <a16:creationId xmlns:a16="http://schemas.microsoft.com/office/drawing/2014/main" id="{C9D0D369-322D-4295-80B7-C7B0763E36A5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1B677B73-D0D3-493E-ACDA-2502CA0B5279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CB50FFB9-54F2-4897-AB9C-00FBFA996E28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23AB3E1-E797-404F-8EE3-DD2AEBAC39CD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래픽 15">
            <a:extLst>
              <a:ext uri="{FF2B5EF4-FFF2-40B4-BE49-F238E27FC236}">
                <a16:creationId xmlns:a16="http://schemas.microsoft.com/office/drawing/2014/main" id="{027EEEE6-781A-4919-A0CF-30DBA0F72EA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BC20178F-9741-40AA-BF5E-DD205EF572AB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F317BA0-795C-4F8B-BAC8-F45591736C41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6A3B37D9-891F-41A5-A4A9-14882E179C03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C8BF2FA-5D75-4331-B758-75433F77CCC9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E492C605-F7E7-49A5-8EA4-F4294CD84B9E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C8E98AF-7CD2-458D-ACD2-3AD3677627B2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2AB0D5D5-9EA3-4D46-AD3A-A9D154466B60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1F9779C7-2A97-4C37-8B1A-D450E62F01D8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02F37B2-666A-4B67-938D-AAF09D82FB39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3F4CF4DA-038B-47A0-B04B-C9F5BAAF41C3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811225-56E1-3AAC-8594-7B5922CB93D3}"/>
              </a:ext>
            </a:extLst>
          </p:cNvPr>
          <p:cNvSpPr txBox="1"/>
          <p:nvPr/>
        </p:nvSpPr>
        <p:spPr>
          <a:xfrm>
            <a:off x="4550260" y="832809"/>
            <a:ext cx="3122700" cy="86734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5400" b="1" i="0" dirty="0">
                <a:solidFill>
                  <a:srgbClr val="1F2328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구현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CF98-82B8-E45A-89D2-0412C8DC9F16}"/>
              </a:ext>
            </a:extLst>
          </p:cNvPr>
          <p:cNvSpPr txBox="1"/>
          <p:nvPr/>
        </p:nvSpPr>
        <p:spPr>
          <a:xfrm>
            <a:off x="5683146" y="2033687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F2AAAC-9AF3-0169-4AB9-064EC7D5B891}"/>
              </a:ext>
            </a:extLst>
          </p:cNvPr>
          <p:cNvSpPr/>
          <p:nvPr/>
        </p:nvSpPr>
        <p:spPr>
          <a:xfrm>
            <a:off x="5629310" y="2406303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3749FAB-BC95-9C48-5453-B41E29F228C7}"/>
              </a:ext>
            </a:extLst>
          </p:cNvPr>
          <p:cNvCxnSpPr>
            <a:cxnSpLocks/>
          </p:cNvCxnSpPr>
          <p:nvPr/>
        </p:nvCxnSpPr>
        <p:spPr>
          <a:xfrm>
            <a:off x="5614065" y="2406303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A4A2F4B-304F-0822-61B3-99E919AC43D2}"/>
              </a:ext>
            </a:extLst>
          </p:cNvPr>
          <p:cNvSpPr txBox="1"/>
          <p:nvPr/>
        </p:nvSpPr>
        <p:spPr>
          <a:xfrm>
            <a:off x="5486751" y="2559381"/>
            <a:ext cx="880100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기능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4C5D19-18EF-7137-D09F-34DACAF1697B}"/>
              </a:ext>
            </a:extLst>
          </p:cNvPr>
          <p:cNvSpPr txBox="1"/>
          <p:nvPr/>
        </p:nvSpPr>
        <p:spPr>
          <a:xfrm>
            <a:off x="5050639" y="1613836"/>
            <a:ext cx="1887903" cy="31335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선택 요구 사항</a:t>
            </a:r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9DE4AC3-1915-AF79-109F-12D3A423F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699" y="2988796"/>
            <a:ext cx="3655929" cy="303639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2BDDB59C-883F-9B7F-86D6-485C75EBA675}"/>
              </a:ext>
            </a:extLst>
          </p:cNvPr>
          <p:cNvSpPr/>
          <p:nvPr/>
        </p:nvSpPr>
        <p:spPr>
          <a:xfrm>
            <a:off x="5614065" y="3696099"/>
            <a:ext cx="851404" cy="584896"/>
          </a:xfrm>
          <a:prstGeom prst="rightArrow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8AA821FD-9A8F-DDD9-0AC6-2AE08B533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553" y="2998613"/>
            <a:ext cx="4540749" cy="14753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32BC858A-4FEE-3204-012E-DE214B322C9D}"/>
              </a:ext>
            </a:extLst>
          </p:cNvPr>
          <p:cNvSpPr txBox="1"/>
          <p:nvPr/>
        </p:nvSpPr>
        <p:spPr>
          <a:xfrm>
            <a:off x="742836" y="4727061"/>
            <a:ext cx="4722181" cy="1318754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ko-KR" altLang="en-US" sz="20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광전사</a:t>
            </a: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스킬</a:t>
            </a:r>
            <a:r>
              <a:rPr lang="en-US" altLang="ko-KR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 </a:t>
            </a: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피의 광란</a:t>
            </a:r>
            <a:endParaRPr lang="en-US" altLang="ko-KR" sz="20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>
              <a:spcAft>
                <a:spcPts val="200"/>
              </a:spcAft>
            </a:pP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무작위 적을 </a:t>
            </a:r>
            <a:r>
              <a:rPr lang="en-US" altLang="ko-KR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 공격하고</a:t>
            </a:r>
            <a:r>
              <a:rPr lang="en-US" altLang="ko-KR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pPr algn="l">
              <a:spcAft>
                <a:spcPts val="200"/>
              </a:spcAft>
            </a:pP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적을 처치 </a:t>
            </a:r>
            <a:r>
              <a:rPr lang="ko-KR" altLang="en-US" sz="20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했을시</a:t>
            </a: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재시전하는</a:t>
            </a: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기믹을</a:t>
            </a: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가진 스킬</a:t>
            </a:r>
            <a:r>
              <a:rPr lang="en-US" altLang="ko-KR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727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6DA4773-B6BD-4E44-A2F6-61B017A5A1BA}"/>
              </a:ext>
            </a:extLst>
          </p:cNvPr>
          <p:cNvGrpSpPr/>
          <p:nvPr/>
        </p:nvGrpSpPr>
        <p:grpSpPr>
          <a:xfrm>
            <a:off x="509890" y="1386492"/>
            <a:ext cx="141051" cy="141051"/>
            <a:chOff x="5885234" y="2188723"/>
            <a:chExt cx="282102" cy="28210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651087F-EF4E-43C7-B93A-E28DAE9BCC17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D4ADD2-A568-43D9-839C-3E1CF62925EB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D90FCC0-7B86-486D-B9E0-8AAF15B956E0}"/>
              </a:ext>
            </a:extLst>
          </p:cNvPr>
          <p:cNvGrpSpPr/>
          <p:nvPr/>
        </p:nvGrpSpPr>
        <p:grpSpPr>
          <a:xfrm>
            <a:off x="509890" y="5306505"/>
            <a:ext cx="141051" cy="141051"/>
            <a:chOff x="5885234" y="2188723"/>
            <a:chExt cx="282102" cy="282102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7A9F738-14AA-46E2-A860-599BE2F8B3E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303334E-591F-47BE-B387-DB30C9716946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44EDE0-BEED-4547-BBF6-3296FB85BC43}"/>
              </a:ext>
            </a:extLst>
          </p:cNvPr>
          <p:cNvGrpSpPr/>
          <p:nvPr/>
        </p:nvGrpSpPr>
        <p:grpSpPr>
          <a:xfrm>
            <a:off x="11522007" y="1386492"/>
            <a:ext cx="141051" cy="141051"/>
            <a:chOff x="5885234" y="2188723"/>
            <a:chExt cx="282102" cy="282102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C4448CB-6BFD-4803-BA73-DEF2BA486730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89CE9F4-425A-4FE5-B1FC-F8677E982A63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203BE0A-D060-4346-A468-7AB7153D4123}"/>
              </a:ext>
            </a:extLst>
          </p:cNvPr>
          <p:cNvGrpSpPr/>
          <p:nvPr/>
        </p:nvGrpSpPr>
        <p:grpSpPr>
          <a:xfrm>
            <a:off x="11522007" y="3346498"/>
            <a:ext cx="141051" cy="141051"/>
            <a:chOff x="5885234" y="2188723"/>
            <a:chExt cx="282102" cy="28210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CC7A976-2B64-48B4-96FE-8C88BABC7EE9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F68EB2C-E2F4-43B8-AF95-375E44D5432C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8B1D2F7-5550-4C0D-AE5C-CFD90244E14D}"/>
              </a:ext>
            </a:extLst>
          </p:cNvPr>
          <p:cNvGrpSpPr/>
          <p:nvPr/>
        </p:nvGrpSpPr>
        <p:grpSpPr>
          <a:xfrm>
            <a:off x="11522007" y="5306505"/>
            <a:ext cx="141051" cy="141051"/>
            <a:chOff x="5885234" y="2188723"/>
            <a:chExt cx="282102" cy="282102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8C6177C-42AE-4DF0-B3E4-C74F9DBCB19D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D7B5AF7B-2657-42BC-8F17-A2FA4FF5862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7" name="오른쪽 대괄호 166">
            <a:extLst>
              <a:ext uri="{FF2B5EF4-FFF2-40B4-BE49-F238E27FC236}">
                <a16:creationId xmlns:a16="http://schemas.microsoft.com/office/drawing/2014/main" id="{C9D0D369-322D-4295-80B7-C7B0763E36A5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1B677B73-D0D3-493E-ACDA-2502CA0B5279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CB50FFB9-54F2-4897-AB9C-00FBFA996E28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23AB3E1-E797-404F-8EE3-DD2AEBAC39CD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래픽 15">
            <a:extLst>
              <a:ext uri="{FF2B5EF4-FFF2-40B4-BE49-F238E27FC236}">
                <a16:creationId xmlns:a16="http://schemas.microsoft.com/office/drawing/2014/main" id="{027EEEE6-781A-4919-A0CF-30DBA0F72EAA}"/>
              </a:ext>
            </a:extLst>
          </p:cNvPr>
          <p:cNvGrpSpPr/>
          <p:nvPr/>
        </p:nvGrpSpPr>
        <p:grpSpPr>
          <a:xfrm>
            <a:off x="5693568" y="6530202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BC20178F-9741-40AA-BF5E-DD205EF572AB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F317BA0-795C-4F8B-BAC8-F45591736C41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6A3B37D9-891F-41A5-A4A9-14882E179C03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C8BF2FA-5D75-4331-B758-75433F77CCC9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E492C605-F7E7-49A5-8EA4-F4294CD84B9E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C8E98AF-7CD2-458D-ACD2-3AD3677627B2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2AB0D5D5-9EA3-4D46-AD3A-A9D154466B60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1F9779C7-2A97-4C37-8B1A-D450E62F01D8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02F37B2-666A-4B67-938D-AAF09D82FB39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3F4CF4DA-038B-47A0-B04B-C9F5BAAF41C3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811225-56E1-3AAC-8594-7B5922CB93D3}"/>
              </a:ext>
            </a:extLst>
          </p:cNvPr>
          <p:cNvSpPr txBox="1"/>
          <p:nvPr/>
        </p:nvSpPr>
        <p:spPr>
          <a:xfrm>
            <a:off x="4550260" y="832809"/>
            <a:ext cx="3122700" cy="86734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5400" b="1" i="0" dirty="0">
                <a:solidFill>
                  <a:srgbClr val="1F2328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구현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CF98-82B8-E45A-89D2-0412C8DC9F16}"/>
              </a:ext>
            </a:extLst>
          </p:cNvPr>
          <p:cNvSpPr txBox="1"/>
          <p:nvPr/>
        </p:nvSpPr>
        <p:spPr>
          <a:xfrm>
            <a:off x="2569321" y="1973345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F2AAAC-9AF3-0169-4AB9-064EC7D5B891}"/>
              </a:ext>
            </a:extLst>
          </p:cNvPr>
          <p:cNvSpPr/>
          <p:nvPr/>
        </p:nvSpPr>
        <p:spPr>
          <a:xfrm>
            <a:off x="2515485" y="2345961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3749FAB-BC95-9C48-5453-B41E29F228C7}"/>
              </a:ext>
            </a:extLst>
          </p:cNvPr>
          <p:cNvCxnSpPr>
            <a:cxnSpLocks/>
          </p:cNvCxnSpPr>
          <p:nvPr/>
        </p:nvCxnSpPr>
        <p:spPr>
          <a:xfrm>
            <a:off x="2500240" y="2345961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A4A2F4B-304F-0822-61B3-99E919AC43D2}"/>
              </a:ext>
            </a:extLst>
          </p:cNvPr>
          <p:cNvSpPr txBox="1"/>
          <p:nvPr/>
        </p:nvSpPr>
        <p:spPr>
          <a:xfrm>
            <a:off x="2302394" y="2499039"/>
            <a:ext cx="1021164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치명타 기능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CDDB93-98FF-663B-E2D0-5E5BB27A7610}"/>
              </a:ext>
            </a:extLst>
          </p:cNvPr>
          <p:cNvSpPr txBox="1"/>
          <p:nvPr/>
        </p:nvSpPr>
        <p:spPr>
          <a:xfrm>
            <a:off x="5836676" y="1973119"/>
            <a:ext cx="48731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05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13DF118-6CDB-C6D1-7A41-EF8240327F24}"/>
              </a:ext>
            </a:extLst>
          </p:cNvPr>
          <p:cNvSpPr/>
          <p:nvPr/>
        </p:nvSpPr>
        <p:spPr>
          <a:xfrm>
            <a:off x="5782840" y="2345735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CFF152E-7060-DF43-5A97-1942442D8CE0}"/>
              </a:ext>
            </a:extLst>
          </p:cNvPr>
          <p:cNvCxnSpPr>
            <a:cxnSpLocks/>
          </p:cNvCxnSpPr>
          <p:nvPr/>
        </p:nvCxnSpPr>
        <p:spPr>
          <a:xfrm>
            <a:off x="5767595" y="2345735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AE4EB79-0B6F-5C7E-F35A-6C2E02DB561F}"/>
              </a:ext>
            </a:extLst>
          </p:cNvPr>
          <p:cNvSpPr txBox="1"/>
          <p:nvPr/>
        </p:nvSpPr>
        <p:spPr>
          <a:xfrm>
            <a:off x="5640280" y="2498813"/>
            <a:ext cx="880100" cy="20562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회피 기능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4C5D19-18EF-7137-D09F-34DACAF1697B}"/>
              </a:ext>
            </a:extLst>
          </p:cNvPr>
          <p:cNvSpPr txBox="1"/>
          <p:nvPr/>
        </p:nvSpPr>
        <p:spPr>
          <a:xfrm>
            <a:off x="5050639" y="1613836"/>
            <a:ext cx="1887903" cy="31335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선택 요구 사항</a:t>
            </a:r>
            <a:r>
              <a:rPr lang="en-US" altLang="ko-KR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7293ADF-F4C9-D801-5F23-8AE29F6A2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751" y="2841759"/>
            <a:ext cx="3114449" cy="152394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516EE98-0205-EB23-6944-4927544C6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215" y="3062966"/>
            <a:ext cx="2700146" cy="86734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4645D469-8791-D367-A57B-8F55903B29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9482" y="4228329"/>
            <a:ext cx="2747611" cy="83844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41AFDF3B-612D-C11E-01C1-815BD24A2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12" y="4611251"/>
            <a:ext cx="3473623" cy="139050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82F5CF98-82B8-E45A-89D2-0412C8DC9F16}"/>
              </a:ext>
            </a:extLst>
          </p:cNvPr>
          <p:cNvSpPr txBox="1"/>
          <p:nvPr/>
        </p:nvSpPr>
        <p:spPr>
          <a:xfrm>
            <a:off x="9096952" y="1968203"/>
            <a:ext cx="54822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06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5F2AAAC-9AF3-0169-4AB9-064EC7D5B891}"/>
              </a:ext>
            </a:extLst>
          </p:cNvPr>
          <p:cNvSpPr/>
          <p:nvPr/>
        </p:nvSpPr>
        <p:spPr>
          <a:xfrm>
            <a:off x="9073573" y="2340819"/>
            <a:ext cx="594985" cy="19779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33749FAB-BC95-9C48-5453-B41E29F228C7}"/>
              </a:ext>
            </a:extLst>
          </p:cNvPr>
          <p:cNvCxnSpPr>
            <a:cxnSpLocks/>
          </p:cNvCxnSpPr>
          <p:nvPr/>
        </p:nvCxnSpPr>
        <p:spPr>
          <a:xfrm>
            <a:off x="9058328" y="2340819"/>
            <a:ext cx="625475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EA4A2F4B-304F-0822-61B3-99E919AC43D2}"/>
              </a:ext>
            </a:extLst>
          </p:cNvPr>
          <p:cNvSpPr txBox="1"/>
          <p:nvPr/>
        </p:nvSpPr>
        <p:spPr>
          <a:xfrm>
            <a:off x="8901359" y="2493897"/>
            <a:ext cx="939410" cy="37490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퀘스트 기능</a:t>
            </a:r>
            <a:endParaRPr lang="ko-KR" altLang="en-US" sz="11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F6C22061-BAEB-E387-83CD-8BAFA1E0DD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5690" y="2999809"/>
            <a:ext cx="3313987" cy="231733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137406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 B/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A2A2A"/>
        </a:solidFill>
        <a:ln w="3175" cap="rnd">
          <a:noFill/>
          <a:round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bg1"/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rgbClr val="2A2A2A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spcAft>
            <a:spcPts val="200"/>
          </a:spcAft>
          <a:defRPr sz="11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630</Words>
  <Application>Microsoft Office PowerPoint</Application>
  <PresentationFormat>와이드스크린</PresentationFormat>
  <Paragraphs>158</Paragraphs>
  <Slides>18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Arial</vt:lpstr>
      <vt:lpstr>Noto Sans KR Regular</vt:lpstr>
      <vt:lpstr>Noto Sans KR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정현우</cp:lastModifiedBy>
  <cp:revision>62</cp:revision>
  <dcterms:created xsi:type="dcterms:W3CDTF">2021-02-04T01:39:12Z</dcterms:created>
  <dcterms:modified xsi:type="dcterms:W3CDTF">2024-01-17T06:21:28Z</dcterms:modified>
</cp:coreProperties>
</file>

<file path=docProps/thumbnail.jpeg>
</file>